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505" r:id="rId2"/>
    <p:sldId id="257" r:id="rId3"/>
    <p:sldId id="469" r:id="rId4"/>
    <p:sldId id="366" r:id="rId5"/>
    <p:sldId id="477" r:id="rId6"/>
    <p:sldId id="306" r:id="rId7"/>
    <p:sldId id="315" r:id="rId8"/>
    <p:sldId id="307" r:id="rId9"/>
    <p:sldId id="310" r:id="rId10"/>
    <p:sldId id="312" r:id="rId11"/>
    <p:sldId id="311" r:id="rId12"/>
    <p:sldId id="506" r:id="rId13"/>
    <p:sldId id="314" r:id="rId14"/>
    <p:sldId id="468" r:id="rId15"/>
    <p:sldId id="473" r:id="rId16"/>
    <p:sldId id="472" r:id="rId17"/>
    <p:sldId id="474" r:id="rId18"/>
    <p:sldId id="482" r:id="rId19"/>
    <p:sldId id="476" r:id="rId20"/>
    <p:sldId id="470" r:id="rId21"/>
    <p:sldId id="484" r:id="rId22"/>
    <p:sldId id="487" r:id="rId23"/>
    <p:sldId id="489" r:id="rId24"/>
    <p:sldId id="503" r:id="rId25"/>
    <p:sldId id="488" r:id="rId26"/>
    <p:sldId id="490" r:id="rId27"/>
    <p:sldId id="491" r:id="rId28"/>
    <p:sldId id="492" r:id="rId29"/>
    <p:sldId id="493" r:id="rId30"/>
    <p:sldId id="356" r:id="rId31"/>
    <p:sldId id="504" r:id="rId32"/>
    <p:sldId id="495" r:id="rId33"/>
    <p:sldId id="457" r:id="rId34"/>
    <p:sldId id="483" r:id="rId35"/>
    <p:sldId id="494" r:id="rId36"/>
    <p:sldId id="496" r:id="rId37"/>
    <p:sldId id="498" r:id="rId38"/>
    <p:sldId id="499" r:id="rId39"/>
    <p:sldId id="327" r:id="rId40"/>
    <p:sldId id="485" r:id="rId41"/>
    <p:sldId id="463" r:id="rId42"/>
    <p:sldId id="497" r:id="rId43"/>
    <p:sldId id="500" r:id="rId44"/>
    <p:sldId id="501" r:id="rId45"/>
    <p:sldId id="507" r:id="rId46"/>
    <p:sldId id="508" r:id="rId47"/>
    <p:sldId id="509" r:id="rId48"/>
    <p:sldId id="513" r:id="rId49"/>
    <p:sldId id="510" r:id="rId50"/>
    <p:sldId id="511" r:id="rId51"/>
    <p:sldId id="514" r:id="rId52"/>
    <p:sldId id="515" r:id="rId53"/>
    <p:sldId id="516" r:id="rId54"/>
    <p:sldId id="517" r:id="rId55"/>
    <p:sldId id="518" r:id="rId56"/>
    <p:sldId id="520" r:id="rId57"/>
    <p:sldId id="522" r:id="rId58"/>
    <p:sldId id="521" r:id="rId59"/>
    <p:sldId id="523" r:id="rId60"/>
    <p:sldId id="512" r:id="rId61"/>
    <p:sldId id="261" r:id="rId6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5" autoAdjust="0"/>
    <p:restoredTop sz="94660"/>
  </p:normalViewPr>
  <p:slideViewPr>
    <p:cSldViewPr snapToGrid="0">
      <p:cViewPr>
        <p:scale>
          <a:sx n="57" d="100"/>
          <a:sy n="57" d="100"/>
        </p:scale>
        <p:origin x="585" y="27"/>
      </p:cViewPr>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A94240-8B1C-4C20-A2B6-71F6317A3BE2}" type="doc">
      <dgm:prSet loTypeId="urn:microsoft.com/office/officeart/2005/8/layout/vList3" loCatId="list" qsTypeId="urn:microsoft.com/office/officeart/2005/8/quickstyle/simple1" qsCatId="simple" csTypeId="urn:microsoft.com/office/officeart/2005/8/colors/colorful2" csCatId="colorful" phldr="1"/>
      <dgm:spPr/>
    </dgm:pt>
    <dgm:pt modelId="{01C4F0EA-FF50-4AD2-8A7A-A18B3704ECCE}">
      <dgm:prSet phldrT="[Texto]"/>
      <dgm:spPr/>
      <dgm:t>
        <a:bodyPr/>
        <a:lstStyle/>
        <a:p>
          <a:r>
            <a:rPr lang="es-CO" dirty="0"/>
            <a:t>DENV-1, cinco genotipos</a:t>
          </a:r>
        </a:p>
      </dgm:t>
    </dgm:pt>
    <dgm:pt modelId="{9E807BD2-1150-4956-A175-0A82E5525B63}" type="parTrans" cxnId="{1077F5A7-281C-4D56-8C7F-3E830D6427ED}">
      <dgm:prSet/>
      <dgm:spPr/>
      <dgm:t>
        <a:bodyPr/>
        <a:lstStyle/>
        <a:p>
          <a:endParaRPr lang="es-CO"/>
        </a:p>
      </dgm:t>
    </dgm:pt>
    <dgm:pt modelId="{E6DC6129-C9A3-431B-B8E6-85993490F089}" type="sibTrans" cxnId="{1077F5A7-281C-4D56-8C7F-3E830D6427ED}">
      <dgm:prSet/>
      <dgm:spPr/>
      <dgm:t>
        <a:bodyPr/>
        <a:lstStyle/>
        <a:p>
          <a:endParaRPr lang="es-CO"/>
        </a:p>
      </dgm:t>
    </dgm:pt>
    <dgm:pt modelId="{58E5D2C4-DCBB-402F-A2FC-E974063F5380}">
      <dgm:prSet phldrT="[Texto]"/>
      <dgm:spPr/>
      <dgm:t>
        <a:bodyPr/>
        <a:lstStyle/>
        <a:p>
          <a:r>
            <a:rPr lang="es-CO" dirty="0"/>
            <a:t>DENV-2, seis genotipo</a:t>
          </a:r>
        </a:p>
      </dgm:t>
    </dgm:pt>
    <dgm:pt modelId="{DEBD4F14-DFA9-4055-8F5A-015F7EDD2055}" type="parTrans" cxnId="{31EBF7CD-B0DF-49C2-968E-0C47C1DA57AC}">
      <dgm:prSet/>
      <dgm:spPr/>
      <dgm:t>
        <a:bodyPr/>
        <a:lstStyle/>
        <a:p>
          <a:endParaRPr lang="es-CO"/>
        </a:p>
      </dgm:t>
    </dgm:pt>
    <dgm:pt modelId="{49C253E5-518E-456B-8C72-80D7DB7EED7A}" type="sibTrans" cxnId="{31EBF7CD-B0DF-49C2-968E-0C47C1DA57AC}">
      <dgm:prSet/>
      <dgm:spPr/>
      <dgm:t>
        <a:bodyPr/>
        <a:lstStyle/>
        <a:p>
          <a:endParaRPr lang="es-CO"/>
        </a:p>
      </dgm:t>
    </dgm:pt>
    <dgm:pt modelId="{D0F0F1F5-2D9E-43A0-BF42-C6E64489C0A1}">
      <dgm:prSet phldrT="[Texto]"/>
      <dgm:spPr/>
      <dgm:t>
        <a:bodyPr/>
        <a:lstStyle/>
        <a:p>
          <a:r>
            <a:rPr lang="es-CO" dirty="0"/>
            <a:t>DENV-3, cinco genotipos</a:t>
          </a:r>
        </a:p>
      </dgm:t>
    </dgm:pt>
    <dgm:pt modelId="{CE14D7E5-262E-476B-9D18-F87418E20D88}" type="parTrans" cxnId="{D39EF13C-127B-417F-91D9-3FC74AF75774}">
      <dgm:prSet/>
      <dgm:spPr/>
      <dgm:t>
        <a:bodyPr/>
        <a:lstStyle/>
        <a:p>
          <a:endParaRPr lang="es-CO"/>
        </a:p>
      </dgm:t>
    </dgm:pt>
    <dgm:pt modelId="{B2D2CF29-B796-41A8-B8AC-D1FFBF231630}" type="sibTrans" cxnId="{D39EF13C-127B-417F-91D9-3FC74AF75774}">
      <dgm:prSet/>
      <dgm:spPr/>
      <dgm:t>
        <a:bodyPr/>
        <a:lstStyle/>
        <a:p>
          <a:endParaRPr lang="es-CO"/>
        </a:p>
      </dgm:t>
    </dgm:pt>
    <dgm:pt modelId="{AAE71E19-69CF-43D3-B865-6EBE2777E596}">
      <dgm:prSet phldrT="[Texto]"/>
      <dgm:spPr/>
      <dgm:t>
        <a:bodyPr/>
        <a:lstStyle/>
        <a:p>
          <a:r>
            <a:rPr lang="es-CO" dirty="0"/>
            <a:t>DENV-4, cuatro genotipos</a:t>
          </a:r>
        </a:p>
      </dgm:t>
    </dgm:pt>
    <dgm:pt modelId="{FF21F44F-1AE4-461A-A17C-8D4261C1E204}" type="parTrans" cxnId="{AE5B8507-1A7A-480F-B03E-BC8FE5A01109}">
      <dgm:prSet/>
      <dgm:spPr/>
      <dgm:t>
        <a:bodyPr/>
        <a:lstStyle/>
        <a:p>
          <a:endParaRPr lang="es-CO"/>
        </a:p>
      </dgm:t>
    </dgm:pt>
    <dgm:pt modelId="{2ED11D86-BF63-4041-AAA8-7E5C946CEB05}" type="sibTrans" cxnId="{AE5B8507-1A7A-480F-B03E-BC8FE5A01109}">
      <dgm:prSet/>
      <dgm:spPr/>
      <dgm:t>
        <a:bodyPr/>
        <a:lstStyle/>
        <a:p>
          <a:endParaRPr lang="es-CO"/>
        </a:p>
      </dgm:t>
    </dgm:pt>
    <dgm:pt modelId="{DF5EF627-D739-4314-A6B4-AEEE3B313A94}" type="pres">
      <dgm:prSet presAssocID="{99A94240-8B1C-4C20-A2B6-71F6317A3BE2}" presName="linearFlow" presStyleCnt="0">
        <dgm:presLayoutVars>
          <dgm:dir/>
          <dgm:resizeHandles val="exact"/>
        </dgm:presLayoutVars>
      </dgm:prSet>
      <dgm:spPr/>
    </dgm:pt>
    <dgm:pt modelId="{601742C4-5F1E-4C5B-9809-F7EC275CF7EA}" type="pres">
      <dgm:prSet presAssocID="{01C4F0EA-FF50-4AD2-8A7A-A18B3704ECCE}" presName="composite" presStyleCnt="0"/>
      <dgm:spPr/>
    </dgm:pt>
    <dgm:pt modelId="{BA40219D-32F5-435C-8F2B-7CDA5A6661D3}" type="pres">
      <dgm:prSet presAssocID="{01C4F0EA-FF50-4AD2-8A7A-A18B3704ECCE}" presName="imgShp" presStyleLbl="fgImgPlace1" presStyleIdx="0" presStyleCnt="4"/>
      <dgm:spPr/>
    </dgm:pt>
    <dgm:pt modelId="{61A0C956-2EDB-4993-A920-E7B30D1F7CFA}" type="pres">
      <dgm:prSet presAssocID="{01C4F0EA-FF50-4AD2-8A7A-A18B3704ECCE}" presName="txShp" presStyleLbl="node1" presStyleIdx="0" presStyleCnt="4">
        <dgm:presLayoutVars>
          <dgm:bulletEnabled val="1"/>
        </dgm:presLayoutVars>
      </dgm:prSet>
      <dgm:spPr/>
    </dgm:pt>
    <dgm:pt modelId="{B169A1CF-B1B7-4221-939B-1370F8332817}" type="pres">
      <dgm:prSet presAssocID="{E6DC6129-C9A3-431B-B8E6-85993490F089}" presName="spacing" presStyleCnt="0"/>
      <dgm:spPr/>
    </dgm:pt>
    <dgm:pt modelId="{684DEC20-DC4B-4E72-B326-7ED3E926D648}" type="pres">
      <dgm:prSet presAssocID="{58E5D2C4-DCBB-402F-A2FC-E974063F5380}" presName="composite" presStyleCnt="0"/>
      <dgm:spPr/>
    </dgm:pt>
    <dgm:pt modelId="{4DA4F65C-7024-418F-8BC0-8B4CE0EA63DA}" type="pres">
      <dgm:prSet presAssocID="{58E5D2C4-DCBB-402F-A2FC-E974063F5380}" presName="imgShp" presStyleLbl="fgImgPlace1" presStyleIdx="1" presStyleCnt="4"/>
      <dgm:spPr/>
    </dgm:pt>
    <dgm:pt modelId="{8E6F178A-D7C8-4A02-B166-B60F008EE7C1}" type="pres">
      <dgm:prSet presAssocID="{58E5D2C4-DCBB-402F-A2FC-E974063F5380}" presName="txShp" presStyleLbl="node1" presStyleIdx="1" presStyleCnt="4">
        <dgm:presLayoutVars>
          <dgm:bulletEnabled val="1"/>
        </dgm:presLayoutVars>
      </dgm:prSet>
      <dgm:spPr/>
    </dgm:pt>
    <dgm:pt modelId="{60183C0F-D828-4D03-A314-6F5F814F9949}" type="pres">
      <dgm:prSet presAssocID="{49C253E5-518E-456B-8C72-80D7DB7EED7A}" presName="spacing" presStyleCnt="0"/>
      <dgm:spPr/>
    </dgm:pt>
    <dgm:pt modelId="{30D704FD-7BBD-4EE0-87E5-1B873C0B6F7F}" type="pres">
      <dgm:prSet presAssocID="{D0F0F1F5-2D9E-43A0-BF42-C6E64489C0A1}" presName="composite" presStyleCnt="0"/>
      <dgm:spPr/>
    </dgm:pt>
    <dgm:pt modelId="{6044B1F5-8805-4A93-AFA5-8907815E38D9}" type="pres">
      <dgm:prSet presAssocID="{D0F0F1F5-2D9E-43A0-BF42-C6E64489C0A1}" presName="imgShp" presStyleLbl="fgImgPlace1" presStyleIdx="2" presStyleCnt="4"/>
      <dgm:spPr/>
    </dgm:pt>
    <dgm:pt modelId="{ED9982B5-B6A1-4EF4-8479-458E4AB7A1E7}" type="pres">
      <dgm:prSet presAssocID="{D0F0F1F5-2D9E-43A0-BF42-C6E64489C0A1}" presName="txShp" presStyleLbl="node1" presStyleIdx="2" presStyleCnt="4">
        <dgm:presLayoutVars>
          <dgm:bulletEnabled val="1"/>
        </dgm:presLayoutVars>
      </dgm:prSet>
      <dgm:spPr/>
    </dgm:pt>
    <dgm:pt modelId="{27AB24AE-3104-40E3-8A5D-19102251D2E5}" type="pres">
      <dgm:prSet presAssocID="{B2D2CF29-B796-41A8-B8AC-D1FFBF231630}" presName="spacing" presStyleCnt="0"/>
      <dgm:spPr/>
    </dgm:pt>
    <dgm:pt modelId="{C6238654-3537-4319-8758-51A538DC55C9}" type="pres">
      <dgm:prSet presAssocID="{AAE71E19-69CF-43D3-B865-6EBE2777E596}" presName="composite" presStyleCnt="0"/>
      <dgm:spPr/>
    </dgm:pt>
    <dgm:pt modelId="{EEF7AB7A-50E4-4DC6-9D32-4A2809998403}" type="pres">
      <dgm:prSet presAssocID="{AAE71E19-69CF-43D3-B865-6EBE2777E596}" presName="imgShp" presStyleLbl="fgImgPlace1" presStyleIdx="3" presStyleCnt="4"/>
      <dgm:spPr/>
    </dgm:pt>
    <dgm:pt modelId="{56681D81-87C8-4719-BA6B-B5B30F838D3F}" type="pres">
      <dgm:prSet presAssocID="{AAE71E19-69CF-43D3-B865-6EBE2777E596}" presName="txShp" presStyleLbl="node1" presStyleIdx="3" presStyleCnt="4">
        <dgm:presLayoutVars>
          <dgm:bulletEnabled val="1"/>
        </dgm:presLayoutVars>
      </dgm:prSet>
      <dgm:spPr/>
    </dgm:pt>
  </dgm:ptLst>
  <dgm:cxnLst>
    <dgm:cxn modelId="{AE5B8507-1A7A-480F-B03E-BC8FE5A01109}" srcId="{99A94240-8B1C-4C20-A2B6-71F6317A3BE2}" destId="{AAE71E19-69CF-43D3-B865-6EBE2777E596}" srcOrd="3" destOrd="0" parTransId="{FF21F44F-1AE4-461A-A17C-8D4261C1E204}" sibTransId="{2ED11D86-BF63-4041-AAA8-7E5C946CEB05}"/>
    <dgm:cxn modelId="{52A9B21A-2FD0-431C-83C6-0EBA1D484BAE}" type="presOf" srcId="{D0F0F1F5-2D9E-43A0-BF42-C6E64489C0A1}" destId="{ED9982B5-B6A1-4EF4-8479-458E4AB7A1E7}" srcOrd="0" destOrd="0" presId="urn:microsoft.com/office/officeart/2005/8/layout/vList3"/>
    <dgm:cxn modelId="{D39EF13C-127B-417F-91D9-3FC74AF75774}" srcId="{99A94240-8B1C-4C20-A2B6-71F6317A3BE2}" destId="{D0F0F1F5-2D9E-43A0-BF42-C6E64489C0A1}" srcOrd="2" destOrd="0" parTransId="{CE14D7E5-262E-476B-9D18-F87418E20D88}" sibTransId="{B2D2CF29-B796-41A8-B8AC-D1FFBF231630}"/>
    <dgm:cxn modelId="{0CE5A85E-B4C2-4489-8C13-8D50B90060F1}" type="presOf" srcId="{01C4F0EA-FF50-4AD2-8A7A-A18B3704ECCE}" destId="{61A0C956-2EDB-4993-A920-E7B30D1F7CFA}" srcOrd="0" destOrd="0" presId="urn:microsoft.com/office/officeart/2005/8/layout/vList3"/>
    <dgm:cxn modelId="{186AA746-D463-4DF2-8C43-EA7868ADB722}" type="presOf" srcId="{99A94240-8B1C-4C20-A2B6-71F6317A3BE2}" destId="{DF5EF627-D739-4314-A6B4-AEEE3B313A94}" srcOrd="0" destOrd="0" presId="urn:microsoft.com/office/officeart/2005/8/layout/vList3"/>
    <dgm:cxn modelId="{1077F5A7-281C-4D56-8C7F-3E830D6427ED}" srcId="{99A94240-8B1C-4C20-A2B6-71F6317A3BE2}" destId="{01C4F0EA-FF50-4AD2-8A7A-A18B3704ECCE}" srcOrd="0" destOrd="0" parTransId="{9E807BD2-1150-4956-A175-0A82E5525B63}" sibTransId="{E6DC6129-C9A3-431B-B8E6-85993490F089}"/>
    <dgm:cxn modelId="{A4D380B6-D97C-42A2-BE27-CF2033BFE742}" type="presOf" srcId="{AAE71E19-69CF-43D3-B865-6EBE2777E596}" destId="{56681D81-87C8-4719-BA6B-B5B30F838D3F}" srcOrd="0" destOrd="0" presId="urn:microsoft.com/office/officeart/2005/8/layout/vList3"/>
    <dgm:cxn modelId="{31EBF7CD-B0DF-49C2-968E-0C47C1DA57AC}" srcId="{99A94240-8B1C-4C20-A2B6-71F6317A3BE2}" destId="{58E5D2C4-DCBB-402F-A2FC-E974063F5380}" srcOrd="1" destOrd="0" parTransId="{DEBD4F14-DFA9-4055-8F5A-015F7EDD2055}" sibTransId="{49C253E5-518E-456B-8C72-80D7DB7EED7A}"/>
    <dgm:cxn modelId="{E2401ADA-8CCD-4129-B31C-B4728D4A098B}" type="presOf" srcId="{58E5D2C4-DCBB-402F-A2FC-E974063F5380}" destId="{8E6F178A-D7C8-4A02-B166-B60F008EE7C1}" srcOrd="0" destOrd="0" presId="urn:microsoft.com/office/officeart/2005/8/layout/vList3"/>
    <dgm:cxn modelId="{FD9BAD53-96C3-4C73-A3FD-3DD43F7CB2C8}" type="presParOf" srcId="{DF5EF627-D739-4314-A6B4-AEEE3B313A94}" destId="{601742C4-5F1E-4C5B-9809-F7EC275CF7EA}" srcOrd="0" destOrd="0" presId="urn:microsoft.com/office/officeart/2005/8/layout/vList3"/>
    <dgm:cxn modelId="{31F04933-30E9-41FD-BB44-6EA621AD241D}" type="presParOf" srcId="{601742C4-5F1E-4C5B-9809-F7EC275CF7EA}" destId="{BA40219D-32F5-435C-8F2B-7CDA5A6661D3}" srcOrd="0" destOrd="0" presId="urn:microsoft.com/office/officeart/2005/8/layout/vList3"/>
    <dgm:cxn modelId="{5A10B622-F444-476A-A49C-3C0510A2975C}" type="presParOf" srcId="{601742C4-5F1E-4C5B-9809-F7EC275CF7EA}" destId="{61A0C956-2EDB-4993-A920-E7B30D1F7CFA}" srcOrd="1" destOrd="0" presId="urn:microsoft.com/office/officeart/2005/8/layout/vList3"/>
    <dgm:cxn modelId="{96021E7F-65C0-47F2-B5F6-912C978BEB01}" type="presParOf" srcId="{DF5EF627-D739-4314-A6B4-AEEE3B313A94}" destId="{B169A1CF-B1B7-4221-939B-1370F8332817}" srcOrd="1" destOrd="0" presId="urn:microsoft.com/office/officeart/2005/8/layout/vList3"/>
    <dgm:cxn modelId="{282A9A72-568E-4795-AA7A-1B8C07833071}" type="presParOf" srcId="{DF5EF627-D739-4314-A6B4-AEEE3B313A94}" destId="{684DEC20-DC4B-4E72-B326-7ED3E926D648}" srcOrd="2" destOrd="0" presId="urn:microsoft.com/office/officeart/2005/8/layout/vList3"/>
    <dgm:cxn modelId="{6BFE22A4-5435-4222-840C-FC19323AE1F9}" type="presParOf" srcId="{684DEC20-DC4B-4E72-B326-7ED3E926D648}" destId="{4DA4F65C-7024-418F-8BC0-8B4CE0EA63DA}" srcOrd="0" destOrd="0" presId="urn:microsoft.com/office/officeart/2005/8/layout/vList3"/>
    <dgm:cxn modelId="{EA5E3698-ABD2-465C-8E08-32ADD6B02B85}" type="presParOf" srcId="{684DEC20-DC4B-4E72-B326-7ED3E926D648}" destId="{8E6F178A-D7C8-4A02-B166-B60F008EE7C1}" srcOrd="1" destOrd="0" presId="urn:microsoft.com/office/officeart/2005/8/layout/vList3"/>
    <dgm:cxn modelId="{663CCC72-F505-4BC0-AD10-45BEC2398C7F}" type="presParOf" srcId="{DF5EF627-D739-4314-A6B4-AEEE3B313A94}" destId="{60183C0F-D828-4D03-A314-6F5F814F9949}" srcOrd="3" destOrd="0" presId="urn:microsoft.com/office/officeart/2005/8/layout/vList3"/>
    <dgm:cxn modelId="{76559C6D-0502-424B-96C8-0D20C513E2E2}" type="presParOf" srcId="{DF5EF627-D739-4314-A6B4-AEEE3B313A94}" destId="{30D704FD-7BBD-4EE0-87E5-1B873C0B6F7F}" srcOrd="4" destOrd="0" presId="urn:microsoft.com/office/officeart/2005/8/layout/vList3"/>
    <dgm:cxn modelId="{951B89B9-E77D-42B8-98A5-72B65768DE3E}" type="presParOf" srcId="{30D704FD-7BBD-4EE0-87E5-1B873C0B6F7F}" destId="{6044B1F5-8805-4A93-AFA5-8907815E38D9}" srcOrd="0" destOrd="0" presId="urn:microsoft.com/office/officeart/2005/8/layout/vList3"/>
    <dgm:cxn modelId="{6830EC8F-2B86-4170-B746-F789FA3D727F}" type="presParOf" srcId="{30D704FD-7BBD-4EE0-87E5-1B873C0B6F7F}" destId="{ED9982B5-B6A1-4EF4-8479-458E4AB7A1E7}" srcOrd="1" destOrd="0" presId="urn:microsoft.com/office/officeart/2005/8/layout/vList3"/>
    <dgm:cxn modelId="{377279A0-EE46-4785-B0A4-5D02B8C70506}" type="presParOf" srcId="{DF5EF627-D739-4314-A6B4-AEEE3B313A94}" destId="{27AB24AE-3104-40E3-8A5D-19102251D2E5}" srcOrd="5" destOrd="0" presId="urn:microsoft.com/office/officeart/2005/8/layout/vList3"/>
    <dgm:cxn modelId="{E6F887AF-0C6F-4659-9DE5-018BA18386CD}" type="presParOf" srcId="{DF5EF627-D739-4314-A6B4-AEEE3B313A94}" destId="{C6238654-3537-4319-8758-51A538DC55C9}" srcOrd="6" destOrd="0" presId="urn:microsoft.com/office/officeart/2005/8/layout/vList3"/>
    <dgm:cxn modelId="{47CA6AB2-C290-4F84-BFFE-8371DD58E18D}" type="presParOf" srcId="{C6238654-3537-4319-8758-51A538DC55C9}" destId="{EEF7AB7A-50E4-4DC6-9D32-4A2809998403}" srcOrd="0" destOrd="0" presId="urn:microsoft.com/office/officeart/2005/8/layout/vList3"/>
    <dgm:cxn modelId="{0470092E-E09F-4BF9-AC1B-F52AD4D02B6C}" type="presParOf" srcId="{C6238654-3537-4319-8758-51A538DC55C9}" destId="{56681D81-87C8-4719-BA6B-B5B30F838D3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0C956-2EDB-4993-A920-E7B30D1F7CFA}">
      <dsp:nvSpPr>
        <dsp:cNvPr id="0" name=""/>
        <dsp:cNvSpPr/>
      </dsp:nvSpPr>
      <dsp:spPr>
        <a:xfrm rot="10800000">
          <a:off x="1390525" y="2080"/>
          <a:ext cx="4668114" cy="858887"/>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8746" tIns="110490" rIns="206248" bIns="110490" numCol="1" spcCol="1270" anchor="ctr" anchorCtr="0">
          <a:noAutofit/>
        </a:bodyPr>
        <a:lstStyle/>
        <a:p>
          <a:pPr marL="0" lvl="0" indent="0" algn="ctr" defTabSz="1289050">
            <a:lnSpc>
              <a:spcPct val="90000"/>
            </a:lnSpc>
            <a:spcBef>
              <a:spcPct val="0"/>
            </a:spcBef>
            <a:spcAft>
              <a:spcPct val="35000"/>
            </a:spcAft>
            <a:buNone/>
          </a:pPr>
          <a:r>
            <a:rPr lang="es-CO" sz="2900" kern="1200" dirty="0"/>
            <a:t>DENV-1, cinco genotipos</a:t>
          </a:r>
        </a:p>
      </dsp:txBody>
      <dsp:txXfrm rot="10800000">
        <a:off x="1605247" y="2080"/>
        <a:ext cx="4453392" cy="858887"/>
      </dsp:txXfrm>
    </dsp:sp>
    <dsp:sp modelId="{BA40219D-32F5-435C-8F2B-7CDA5A6661D3}">
      <dsp:nvSpPr>
        <dsp:cNvPr id="0" name=""/>
        <dsp:cNvSpPr/>
      </dsp:nvSpPr>
      <dsp:spPr>
        <a:xfrm>
          <a:off x="961081" y="2080"/>
          <a:ext cx="858887" cy="858887"/>
        </a:xfrm>
        <a:prstGeom prst="ellipse">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6F178A-D7C8-4A02-B166-B60F008EE7C1}">
      <dsp:nvSpPr>
        <dsp:cNvPr id="0" name=""/>
        <dsp:cNvSpPr/>
      </dsp:nvSpPr>
      <dsp:spPr>
        <a:xfrm rot="10800000">
          <a:off x="1390525" y="1117352"/>
          <a:ext cx="4668114" cy="858887"/>
        </a:xfrm>
        <a:prstGeom prst="homePlate">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8746" tIns="110490" rIns="206248" bIns="110490" numCol="1" spcCol="1270" anchor="ctr" anchorCtr="0">
          <a:noAutofit/>
        </a:bodyPr>
        <a:lstStyle/>
        <a:p>
          <a:pPr marL="0" lvl="0" indent="0" algn="ctr" defTabSz="1289050">
            <a:lnSpc>
              <a:spcPct val="90000"/>
            </a:lnSpc>
            <a:spcBef>
              <a:spcPct val="0"/>
            </a:spcBef>
            <a:spcAft>
              <a:spcPct val="35000"/>
            </a:spcAft>
            <a:buNone/>
          </a:pPr>
          <a:r>
            <a:rPr lang="es-CO" sz="2900" kern="1200" dirty="0"/>
            <a:t>DENV-2, seis genotipo</a:t>
          </a:r>
        </a:p>
      </dsp:txBody>
      <dsp:txXfrm rot="10800000">
        <a:off x="1605247" y="1117352"/>
        <a:ext cx="4453392" cy="858887"/>
      </dsp:txXfrm>
    </dsp:sp>
    <dsp:sp modelId="{4DA4F65C-7024-418F-8BC0-8B4CE0EA63DA}">
      <dsp:nvSpPr>
        <dsp:cNvPr id="0" name=""/>
        <dsp:cNvSpPr/>
      </dsp:nvSpPr>
      <dsp:spPr>
        <a:xfrm>
          <a:off x="961081" y="1117352"/>
          <a:ext cx="858887" cy="858887"/>
        </a:xfrm>
        <a:prstGeom prst="ellipse">
          <a:avLst/>
        </a:prstGeom>
        <a:solidFill>
          <a:schemeClr val="accent2">
            <a:tint val="50000"/>
            <a:hueOff val="-293554"/>
            <a:satOff val="-25390"/>
            <a:lumOff val="-2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9982B5-B6A1-4EF4-8479-458E4AB7A1E7}">
      <dsp:nvSpPr>
        <dsp:cNvPr id="0" name=""/>
        <dsp:cNvSpPr/>
      </dsp:nvSpPr>
      <dsp:spPr>
        <a:xfrm rot="10800000">
          <a:off x="1390525" y="2232624"/>
          <a:ext cx="4668114" cy="858887"/>
        </a:xfrm>
        <a:prstGeom prst="homePlate">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8746" tIns="110490" rIns="206248" bIns="110490" numCol="1" spcCol="1270" anchor="ctr" anchorCtr="0">
          <a:noAutofit/>
        </a:bodyPr>
        <a:lstStyle/>
        <a:p>
          <a:pPr marL="0" lvl="0" indent="0" algn="ctr" defTabSz="1289050">
            <a:lnSpc>
              <a:spcPct val="90000"/>
            </a:lnSpc>
            <a:spcBef>
              <a:spcPct val="0"/>
            </a:spcBef>
            <a:spcAft>
              <a:spcPct val="35000"/>
            </a:spcAft>
            <a:buNone/>
          </a:pPr>
          <a:r>
            <a:rPr lang="es-CO" sz="2900" kern="1200" dirty="0"/>
            <a:t>DENV-3, cinco genotipos</a:t>
          </a:r>
        </a:p>
      </dsp:txBody>
      <dsp:txXfrm rot="10800000">
        <a:off x="1605247" y="2232624"/>
        <a:ext cx="4453392" cy="858887"/>
      </dsp:txXfrm>
    </dsp:sp>
    <dsp:sp modelId="{6044B1F5-8805-4A93-AFA5-8907815E38D9}">
      <dsp:nvSpPr>
        <dsp:cNvPr id="0" name=""/>
        <dsp:cNvSpPr/>
      </dsp:nvSpPr>
      <dsp:spPr>
        <a:xfrm>
          <a:off x="961081" y="2232624"/>
          <a:ext cx="858887" cy="858887"/>
        </a:xfrm>
        <a:prstGeom prst="ellipse">
          <a:avLst/>
        </a:prstGeom>
        <a:solidFill>
          <a:schemeClr val="accent2">
            <a:tint val="50000"/>
            <a:hueOff val="-587108"/>
            <a:satOff val="-50780"/>
            <a:lumOff val="-5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681D81-87C8-4719-BA6B-B5B30F838D3F}">
      <dsp:nvSpPr>
        <dsp:cNvPr id="0" name=""/>
        <dsp:cNvSpPr/>
      </dsp:nvSpPr>
      <dsp:spPr>
        <a:xfrm rot="10800000">
          <a:off x="1390525" y="3347896"/>
          <a:ext cx="4668114" cy="858887"/>
        </a:xfrm>
        <a:prstGeom prst="homePlat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8746" tIns="110490" rIns="206248" bIns="110490" numCol="1" spcCol="1270" anchor="ctr" anchorCtr="0">
          <a:noAutofit/>
        </a:bodyPr>
        <a:lstStyle/>
        <a:p>
          <a:pPr marL="0" lvl="0" indent="0" algn="ctr" defTabSz="1289050">
            <a:lnSpc>
              <a:spcPct val="90000"/>
            </a:lnSpc>
            <a:spcBef>
              <a:spcPct val="0"/>
            </a:spcBef>
            <a:spcAft>
              <a:spcPct val="35000"/>
            </a:spcAft>
            <a:buNone/>
          </a:pPr>
          <a:r>
            <a:rPr lang="es-CO" sz="2900" kern="1200" dirty="0"/>
            <a:t>DENV-4, cuatro genotipos</a:t>
          </a:r>
        </a:p>
      </dsp:txBody>
      <dsp:txXfrm rot="10800000">
        <a:off x="1605247" y="3347896"/>
        <a:ext cx="4453392" cy="858887"/>
      </dsp:txXfrm>
    </dsp:sp>
    <dsp:sp modelId="{EEF7AB7A-50E4-4DC6-9D32-4A2809998403}">
      <dsp:nvSpPr>
        <dsp:cNvPr id="0" name=""/>
        <dsp:cNvSpPr/>
      </dsp:nvSpPr>
      <dsp:spPr>
        <a:xfrm>
          <a:off x="961081" y="3347896"/>
          <a:ext cx="858887" cy="858887"/>
        </a:xfrm>
        <a:prstGeom prst="ellipse">
          <a:avLst/>
        </a:prstGeom>
        <a:solidFill>
          <a:schemeClr val="accent2">
            <a:tint val="50000"/>
            <a:hueOff val="-880662"/>
            <a:satOff val="-76170"/>
            <a:lumOff val="-7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303473-CCA3-4F48-81A8-EBE65D43CF9E}" type="datetimeFigureOut">
              <a:rPr lang="es-CO" smtClean="0"/>
              <a:t>26/09/2024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6985D-B093-4157-A94D-DF970047663F}" type="slidenum">
              <a:rPr lang="es-CO" smtClean="0"/>
              <a:t>‹Nº›</a:t>
            </a:fld>
            <a:endParaRPr lang="es-CO"/>
          </a:p>
        </p:txBody>
      </p:sp>
    </p:spTree>
    <p:extLst>
      <p:ext uri="{BB962C8B-B14F-4D97-AF65-F5344CB8AC3E}">
        <p14:creationId xmlns:p14="http://schemas.microsoft.com/office/powerpoint/2010/main" val="1099277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2479520871_0_1142:notes"/>
          <p:cNvSpPr>
            <a:spLocks noGrp="1" noRot="1" noChangeAspect="1"/>
          </p:cNvSpPr>
          <p:nvPr>
            <p:ph type="sldImg" idx="2"/>
          </p:nvPr>
        </p:nvSpPr>
        <p:spPr>
          <a:xfrm>
            <a:off x="2881313" y="858838"/>
            <a:ext cx="4110037" cy="2312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2479520871_0_1142:notes"/>
          <p:cNvSpPr txBox="1">
            <a:spLocks noGrp="1"/>
          </p:cNvSpPr>
          <p:nvPr>
            <p:ph type="body" idx="1"/>
          </p:nvPr>
        </p:nvSpPr>
        <p:spPr>
          <a:xfrm>
            <a:off x="987267" y="3300044"/>
            <a:ext cx="7898100" cy="2701800"/>
          </a:xfrm>
          <a:prstGeom prst="rect">
            <a:avLst/>
          </a:prstGeom>
          <a:noFill/>
          <a:ln>
            <a:noFill/>
          </a:ln>
        </p:spPr>
        <p:txBody>
          <a:bodyPr spcFirstLastPara="1" wrap="square" lIns="107000" tIns="53500" rIns="107000" bIns="53500" anchor="t" anchorCtr="0">
            <a:noAutofit/>
          </a:bodyPr>
          <a:lstStyle/>
          <a:p>
            <a:pPr marL="0" lvl="0" indent="0" algn="l" rtl="0">
              <a:lnSpc>
                <a:spcPct val="100000"/>
              </a:lnSpc>
              <a:spcBef>
                <a:spcPts val="0"/>
              </a:spcBef>
              <a:spcAft>
                <a:spcPts val="0"/>
              </a:spcAft>
              <a:buSzPts val="1400"/>
              <a:buNone/>
            </a:pPr>
            <a:endParaRPr/>
          </a:p>
        </p:txBody>
      </p:sp>
      <p:sp>
        <p:nvSpPr>
          <p:cNvPr id="87" name="Google Shape;87;g22479520871_0_1142:notes"/>
          <p:cNvSpPr txBox="1">
            <a:spLocks noGrp="1"/>
          </p:cNvSpPr>
          <p:nvPr>
            <p:ph type="sldNum" idx="12"/>
          </p:nvPr>
        </p:nvSpPr>
        <p:spPr>
          <a:xfrm>
            <a:off x="5592796" y="6513409"/>
            <a:ext cx="4278300" cy="344700"/>
          </a:xfrm>
          <a:prstGeom prst="rect">
            <a:avLst/>
          </a:prstGeom>
          <a:noFill/>
          <a:ln>
            <a:noFill/>
          </a:ln>
        </p:spPr>
        <p:txBody>
          <a:bodyPr spcFirstLastPara="1" wrap="square" lIns="107000" tIns="53500" rIns="107000" bIns="535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O"/>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479520871_0_1120:notes"/>
          <p:cNvSpPr>
            <a:spLocks noGrp="1" noRot="1" noChangeAspect="1"/>
          </p:cNvSpPr>
          <p:nvPr>
            <p:ph type="sldImg" idx="2"/>
          </p:nvPr>
        </p:nvSpPr>
        <p:spPr>
          <a:xfrm>
            <a:off x="2881313" y="858838"/>
            <a:ext cx="4110037" cy="2312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2479520871_0_1120:notes"/>
          <p:cNvSpPr txBox="1">
            <a:spLocks noGrp="1"/>
          </p:cNvSpPr>
          <p:nvPr>
            <p:ph type="body" idx="1"/>
          </p:nvPr>
        </p:nvSpPr>
        <p:spPr>
          <a:xfrm>
            <a:off x="987267" y="3300044"/>
            <a:ext cx="7898100" cy="2701800"/>
          </a:xfrm>
          <a:prstGeom prst="rect">
            <a:avLst/>
          </a:prstGeom>
          <a:noFill/>
          <a:ln>
            <a:noFill/>
          </a:ln>
        </p:spPr>
        <p:txBody>
          <a:bodyPr spcFirstLastPara="1" wrap="square" lIns="107000" tIns="53500" rIns="107000" bIns="535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22479520871_0_1120:notes"/>
          <p:cNvSpPr txBox="1">
            <a:spLocks noGrp="1"/>
          </p:cNvSpPr>
          <p:nvPr>
            <p:ph type="sldNum" idx="12"/>
          </p:nvPr>
        </p:nvSpPr>
        <p:spPr>
          <a:xfrm>
            <a:off x="5592796" y="6513409"/>
            <a:ext cx="4278300" cy="344700"/>
          </a:xfrm>
          <a:prstGeom prst="rect">
            <a:avLst/>
          </a:prstGeom>
          <a:noFill/>
          <a:ln>
            <a:noFill/>
          </a:ln>
        </p:spPr>
        <p:txBody>
          <a:bodyPr spcFirstLastPara="1" wrap="square" lIns="107000" tIns="53500" rIns="107000" bIns="535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O"/>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078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505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136D82-63F3-034C-B865-A4056734E06F}" type="slidenum">
              <a:rPr lang="en-US" smtClean="0"/>
              <a:t>39</a:t>
            </a:fld>
            <a:endParaRPr lang="en-US"/>
          </a:p>
        </p:txBody>
      </p:sp>
    </p:spTree>
    <p:extLst>
      <p:ext uri="{BB962C8B-B14F-4D97-AF65-F5344CB8AC3E}">
        <p14:creationId xmlns:p14="http://schemas.microsoft.com/office/powerpoint/2010/main" val="2347635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9346985D-B093-4157-A94D-DF970047663F}" type="slidenum">
              <a:rPr lang="es-CO" smtClean="0"/>
              <a:t>41</a:t>
            </a:fld>
            <a:endParaRPr lang="es-CO"/>
          </a:p>
        </p:txBody>
      </p:sp>
    </p:spTree>
    <p:extLst>
      <p:ext uri="{BB962C8B-B14F-4D97-AF65-F5344CB8AC3E}">
        <p14:creationId xmlns:p14="http://schemas.microsoft.com/office/powerpoint/2010/main" val="205855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479520871_0_1120:notes"/>
          <p:cNvSpPr>
            <a:spLocks noGrp="1" noRot="1" noChangeAspect="1"/>
          </p:cNvSpPr>
          <p:nvPr>
            <p:ph type="sldImg" idx="2"/>
          </p:nvPr>
        </p:nvSpPr>
        <p:spPr>
          <a:xfrm>
            <a:off x="2881313" y="858838"/>
            <a:ext cx="4110037" cy="2312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2479520871_0_1120:notes"/>
          <p:cNvSpPr txBox="1">
            <a:spLocks noGrp="1"/>
          </p:cNvSpPr>
          <p:nvPr>
            <p:ph type="body" idx="1"/>
          </p:nvPr>
        </p:nvSpPr>
        <p:spPr>
          <a:xfrm>
            <a:off x="987267" y="3300044"/>
            <a:ext cx="7898100" cy="2701800"/>
          </a:xfrm>
          <a:prstGeom prst="rect">
            <a:avLst/>
          </a:prstGeom>
          <a:noFill/>
          <a:ln>
            <a:noFill/>
          </a:ln>
        </p:spPr>
        <p:txBody>
          <a:bodyPr spcFirstLastPara="1" wrap="square" lIns="107000" tIns="53500" rIns="107000" bIns="535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22479520871_0_1120:notes"/>
          <p:cNvSpPr txBox="1">
            <a:spLocks noGrp="1"/>
          </p:cNvSpPr>
          <p:nvPr>
            <p:ph type="sldNum" idx="12"/>
          </p:nvPr>
        </p:nvSpPr>
        <p:spPr>
          <a:xfrm>
            <a:off x="5592796" y="6513409"/>
            <a:ext cx="4278300" cy="344700"/>
          </a:xfrm>
          <a:prstGeom prst="rect">
            <a:avLst/>
          </a:prstGeom>
          <a:noFill/>
          <a:ln>
            <a:noFill/>
          </a:ln>
        </p:spPr>
        <p:txBody>
          <a:bodyPr spcFirstLastPara="1" wrap="square" lIns="107000" tIns="53500" rIns="107000" bIns="535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CO"/>
              <a:t>45</a:t>
            </a:fld>
            <a:endParaRPr/>
          </a:p>
        </p:txBody>
      </p:sp>
    </p:spTree>
    <p:extLst>
      <p:ext uri="{BB962C8B-B14F-4D97-AF65-F5344CB8AC3E}">
        <p14:creationId xmlns:p14="http://schemas.microsoft.com/office/powerpoint/2010/main" val="2124739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2479520871_0_1220:notes"/>
          <p:cNvSpPr>
            <a:spLocks noGrp="1" noRot="1" noChangeAspect="1"/>
          </p:cNvSpPr>
          <p:nvPr>
            <p:ph type="sldImg" idx="2"/>
          </p:nvPr>
        </p:nvSpPr>
        <p:spPr>
          <a:xfrm>
            <a:off x="2652713" y="514350"/>
            <a:ext cx="4567237"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g22479520871_0_1220:notes"/>
          <p:cNvSpPr txBox="1">
            <a:spLocks noGrp="1"/>
          </p:cNvSpPr>
          <p:nvPr>
            <p:ph type="body" idx="1"/>
          </p:nvPr>
        </p:nvSpPr>
        <p:spPr>
          <a:xfrm>
            <a:off x="987265" y="3257550"/>
            <a:ext cx="7898100" cy="3086100"/>
          </a:xfrm>
          <a:prstGeom prst="rect">
            <a:avLst/>
          </a:prstGeom>
          <a:noFill/>
          <a:ln>
            <a:noFill/>
          </a:ln>
        </p:spPr>
        <p:txBody>
          <a:bodyPr spcFirstLastPara="1" wrap="square" lIns="107000" tIns="53500" rIns="107000" bIns="535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7A0F1F-5120-1C49-82CF-1A7CBCA652C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C4CA3A8-4A2B-8CE3-E06A-00592E69A7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16631BC4-A382-09A7-65D3-29FF3421FE7E}"/>
              </a:ext>
            </a:extLst>
          </p:cNvPr>
          <p:cNvSpPr>
            <a:spLocks noGrp="1"/>
          </p:cNvSpPr>
          <p:nvPr>
            <p:ph type="dt" sz="half" idx="10"/>
          </p:nvPr>
        </p:nvSpPr>
        <p:spPr/>
        <p:txBody>
          <a:bodyPr/>
          <a:lstStyle/>
          <a:p>
            <a:fld id="{E3CDF47C-6F34-497A-886F-5848A6268117}" type="datetimeFigureOut">
              <a:rPr lang="es-CO" smtClean="0"/>
              <a:t>26/09/2024</a:t>
            </a:fld>
            <a:endParaRPr lang="es-CO"/>
          </a:p>
        </p:txBody>
      </p:sp>
      <p:sp>
        <p:nvSpPr>
          <p:cNvPr id="5" name="Marcador de pie de página 4">
            <a:extLst>
              <a:ext uri="{FF2B5EF4-FFF2-40B4-BE49-F238E27FC236}">
                <a16:creationId xmlns:a16="http://schemas.microsoft.com/office/drawing/2014/main" id="{F9E2F0B5-BBA4-FDB7-7F72-AC914FE2219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DE32922-AF32-F641-D0F1-F343F8CD70DC}"/>
              </a:ext>
            </a:extLst>
          </p:cNvPr>
          <p:cNvSpPr>
            <a:spLocks noGrp="1"/>
          </p:cNvSpPr>
          <p:nvPr>
            <p:ph type="sldNum" sz="quarter" idx="12"/>
          </p:nvPr>
        </p:nvSpPr>
        <p:spPr/>
        <p:txBody>
          <a:bodyPr/>
          <a:lstStyle/>
          <a:p>
            <a:fld id="{984CADC9-0781-4FA4-B670-102643DDFB1E}" type="slidenum">
              <a:rPr lang="es-CO" smtClean="0"/>
              <a:t>‹Nº›</a:t>
            </a:fld>
            <a:endParaRPr lang="es-CO"/>
          </a:p>
        </p:txBody>
      </p:sp>
    </p:spTree>
    <p:extLst>
      <p:ext uri="{BB962C8B-B14F-4D97-AF65-F5344CB8AC3E}">
        <p14:creationId xmlns:p14="http://schemas.microsoft.com/office/powerpoint/2010/main" val="2361277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69DCF0-7FEA-DC08-DEA5-8E8817F40FE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D3044E1-3C23-2555-9EBA-3CB2E55076E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607D709-986C-6F40-8C9E-EBDAFE2A82EF}"/>
              </a:ext>
            </a:extLst>
          </p:cNvPr>
          <p:cNvSpPr>
            <a:spLocks noGrp="1"/>
          </p:cNvSpPr>
          <p:nvPr>
            <p:ph type="dt" sz="half" idx="10"/>
          </p:nvPr>
        </p:nvSpPr>
        <p:spPr/>
        <p:txBody>
          <a:bodyPr/>
          <a:lstStyle/>
          <a:p>
            <a:fld id="{E3CDF47C-6F34-497A-886F-5848A6268117}" type="datetimeFigureOut">
              <a:rPr lang="es-CO" smtClean="0"/>
              <a:t>26/09/2024</a:t>
            </a:fld>
            <a:endParaRPr lang="es-CO"/>
          </a:p>
        </p:txBody>
      </p:sp>
      <p:sp>
        <p:nvSpPr>
          <p:cNvPr id="5" name="Marcador de pie de página 4">
            <a:extLst>
              <a:ext uri="{FF2B5EF4-FFF2-40B4-BE49-F238E27FC236}">
                <a16:creationId xmlns:a16="http://schemas.microsoft.com/office/drawing/2014/main" id="{BEB444E5-CF56-DCCA-51C5-9E014A11DAA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B5AA888-7474-11E6-FB1F-FE678AB593EF}"/>
              </a:ext>
            </a:extLst>
          </p:cNvPr>
          <p:cNvSpPr>
            <a:spLocks noGrp="1"/>
          </p:cNvSpPr>
          <p:nvPr>
            <p:ph type="sldNum" sz="quarter" idx="12"/>
          </p:nvPr>
        </p:nvSpPr>
        <p:spPr/>
        <p:txBody>
          <a:bodyPr/>
          <a:lstStyle/>
          <a:p>
            <a:fld id="{984CADC9-0781-4FA4-B670-102643DDFB1E}" type="slidenum">
              <a:rPr lang="es-CO" smtClean="0"/>
              <a:t>‹Nº›</a:t>
            </a:fld>
            <a:endParaRPr lang="es-CO"/>
          </a:p>
        </p:txBody>
      </p:sp>
    </p:spTree>
    <p:extLst>
      <p:ext uri="{BB962C8B-B14F-4D97-AF65-F5344CB8AC3E}">
        <p14:creationId xmlns:p14="http://schemas.microsoft.com/office/powerpoint/2010/main" val="308415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C5EFABB-86CA-E8F4-0047-F2423C00185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CB3C091-189E-9B67-F8C0-E8278FB79C8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A7D0A56-A4BF-AD89-5749-B5884E859686}"/>
              </a:ext>
            </a:extLst>
          </p:cNvPr>
          <p:cNvSpPr>
            <a:spLocks noGrp="1"/>
          </p:cNvSpPr>
          <p:nvPr>
            <p:ph type="dt" sz="half" idx="10"/>
          </p:nvPr>
        </p:nvSpPr>
        <p:spPr/>
        <p:txBody>
          <a:bodyPr/>
          <a:lstStyle/>
          <a:p>
            <a:fld id="{E3CDF47C-6F34-497A-886F-5848A6268117}" type="datetimeFigureOut">
              <a:rPr lang="es-CO" smtClean="0"/>
              <a:t>26/09/2024</a:t>
            </a:fld>
            <a:endParaRPr lang="es-CO"/>
          </a:p>
        </p:txBody>
      </p:sp>
      <p:sp>
        <p:nvSpPr>
          <p:cNvPr id="5" name="Marcador de pie de página 4">
            <a:extLst>
              <a:ext uri="{FF2B5EF4-FFF2-40B4-BE49-F238E27FC236}">
                <a16:creationId xmlns:a16="http://schemas.microsoft.com/office/drawing/2014/main" id="{2CBAAFB7-BC68-24CA-1F50-08CFEF20F65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44A1C22-FBF7-19CF-A617-9812F528EEE4}"/>
              </a:ext>
            </a:extLst>
          </p:cNvPr>
          <p:cNvSpPr>
            <a:spLocks noGrp="1"/>
          </p:cNvSpPr>
          <p:nvPr>
            <p:ph type="sldNum" sz="quarter" idx="12"/>
          </p:nvPr>
        </p:nvSpPr>
        <p:spPr/>
        <p:txBody>
          <a:bodyPr/>
          <a:lstStyle/>
          <a:p>
            <a:fld id="{984CADC9-0781-4FA4-B670-102643DDFB1E}" type="slidenum">
              <a:rPr lang="es-CO" smtClean="0"/>
              <a:t>‹Nº›</a:t>
            </a:fld>
            <a:endParaRPr lang="es-CO"/>
          </a:p>
        </p:txBody>
      </p:sp>
    </p:spTree>
    <p:extLst>
      <p:ext uri="{BB962C8B-B14F-4D97-AF65-F5344CB8AC3E}">
        <p14:creationId xmlns:p14="http://schemas.microsoft.com/office/powerpoint/2010/main" val="2670190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Investig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CE365-2412-40EC-A1F3-CF3447CAFBD0}"/>
              </a:ext>
            </a:extLst>
          </p:cNvPr>
          <p:cNvSpPr>
            <a:spLocks noGrp="1"/>
          </p:cNvSpPr>
          <p:nvPr>
            <p:ph type="title"/>
          </p:nvPr>
        </p:nvSpPr>
        <p:spPr>
          <a:xfrm>
            <a:off x="838200" y="786230"/>
            <a:ext cx="10515600" cy="1379454"/>
          </a:xfrm>
        </p:spPr>
        <p:txBody>
          <a:bodyPr/>
          <a:lstStyle/>
          <a:p>
            <a:r>
              <a:rPr lang="es-ES"/>
              <a:t>Haga clic para modificar el estilo de título del patrón</a:t>
            </a:r>
            <a:endParaRPr lang="es-CO"/>
          </a:p>
        </p:txBody>
      </p:sp>
      <p:sp>
        <p:nvSpPr>
          <p:cNvPr id="4" name="Marcador de texto 3">
            <a:extLst>
              <a:ext uri="{FF2B5EF4-FFF2-40B4-BE49-F238E27FC236}">
                <a16:creationId xmlns:a16="http://schemas.microsoft.com/office/drawing/2014/main" id="{EE63BDAB-2BFA-454D-A372-B2C86A22BADD}"/>
              </a:ext>
            </a:extLst>
          </p:cNvPr>
          <p:cNvSpPr>
            <a:spLocks noGrp="1"/>
          </p:cNvSpPr>
          <p:nvPr>
            <p:ph type="body" sz="quarter" idx="10"/>
          </p:nvPr>
        </p:nvSpPr>
        <p:spPr>
          <a:xfrm>
            <a:off x="838200" y="2550025"/>
            <a:ext cx="5057775" cy="3657600"/>
          </a:xfrm>
        </p:spPr>
        <p:txBody>
          <a:bodyPr>
            <a:normAutofit/>
          </a:bodyPr>
          <a:lstStyle>
            <a:lvl1pPr>
              <a:defRPr sz="1600"/>
            </a:lvl1pPr>
          </a:lstStyle>
          <a:p>
            <a:pPr lvl="0"/>
            <a:r>
              <a:rPr lang="es-ES" dirty="0"/>
              <a:t>Haga clic para modificar los estilos de texto del patrón</a:t>
            </a:r>
          </a:p>
        </p:txBody>
      </p:sp>
    </p:spTree>
    <p:extLst>
      <p:ext uri="{BB962C8B-B14F-4D97-AF65-F5344CB8AC3E}">
        <p14:creationId xmlns:p14="http://schemas.microsoft.com/office/powerpoint/2010/main" val="2646810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vestiga">
  <p:cSld name="Investiga">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36"/>
          <p:cNvSpPr txBox="1">
            <a:spLocks noGrp="1"/>
          </p:cNvSpPr>
          <p:nvPr>
            <p:ph type="title"/>
          </p:nvPr>
        </p:nvSpPr>
        <p:spPr>
          <a:xfrm>
            <a:off x="838200" y="786230"/>
            <a:ext cx="10515600" cy="137945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6"/>
          <p:cNvSpPr txBox="1">
            <a:spLocks noGrp="1"/>
          </p:cNvSpPr>
          <p:nvPr>
            <p:ph type="body" idx="1"/>
          </p:nvPr>
        </p:nvSpPr>
        <p:spPr>
          <a:xfrm>
            <a:off x="838200" y="2550025"/>
            <a:ext cx="5057775" cy="36576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6274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vestig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CE365-2412-40EC-A1F3-CF3447CAFBD0}"/>
              </a:ext>
            </a:extLst>
          </p:cNvPr>
          <p:cNvSpPr>
            <a:spLocks noGrp="1"/>
          </p:cNvSpPr>
          <p:nvPr>
            <p:ph type="title"/>
          </p:nvPr>
        </p:nvSpPr>
        <p:spPr>
          <a:xfrm>
            <a:off x="838200" y="786230"/>
            <a:ext cx="10515600" cy="1379454"/>
          </a:xfrm>
        </p:spPr>
        <p:txBody>
          <a:bodyPr/>
          <a:lstStyle/>
          <a:p>
            <a:r>
              <a:rPr lang="es-ES"/>
              <a:t>Haga clic para modificar el estilo de título del patrón</a:t>
            </a:r>
            <a:endParaRPr lang="es-CO"/>
          </a:p>
        </p:txBody>
      </p:sp>
      <p:sp>
        <p:nvSpPr>
          <p:cNvPr id="4" name="Marcador de texto 3">
            <a:extLst>
              <a:ext uri="{FF2B5EF4-FFF2-40B4-BE49-F238E27FC236}">
                <a16:creationId xmlns:a16="http://schemas.microsoft.com/office/drawing/2014/main" id="{EE63BDAB-2BFA-454D-A372-B2C86A22BADD}"/>
              </a:ext>
            </a:extLst>
          </p:cNvPr>
          <p:cNvSpPr>
            <a:spLocks noGrp="1"/>
          </p:cNvSpPr>
          <p:nvPr>
            <p:ph type="body" sz="quarter" idx="10"/>
          </p:nvPr>
        </p:nvSpPr>
        <p:spPr>
          <a:xfrm>
            <a:off x="838200" y="2550025"/>
            <a:ext cx="5057775" cy="3657600"/>
          </a:xfrm>
        </p:spPr>
        <p:txBody>
          <a:bodyPr>
            <a:normAutofit/>
          </a:bodyPr>
          <a:lstStyle>
            <a:lvl1pPr>
              <a:defRPr sz="1600"/>
            </a:lvl1pPr>
          </a:lstStyle>
          <a:p>
            <a:pPr lvl="0"/>
            <a:r>
              <a:rPr lang="es-ES" dirty="0"/>
              <a:t>Haga clic para modificar los estilos de texto del patrón</a:t>
            </a:r>
          </a:p>
        </p:txBody>
      </p:sp>
    </p:spTree>
    <p:extLst>
      <p:ext uri="{BB962C8B-B14F-4D97-AF65-F5344CB8AC3E}">
        <p14:creationId xmlns:p14="http://schemas.microsoft.com/office/powerpoint/2010/main" val="3466937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Investig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CE365-2412-40EC-A1F3-CF3447CAFBD0}"/>
              </a:ext>
            </a:extLst>
          </p:cNvPr>
          <p:cNvSpPr>
            <a:spLocks noGrp="1"/>
          </p:cNvSpPr>
          <p:nvPr>
            <p:ph type="title"/>
          </p:nvPr>
        </p:nvSpPr>
        <p:spPr>
          <a:xfrm>
            <a:off x="838200" y="786230"/>
            <a:ext cx="10515600" cy="1379454"/>
          </a:xfrm>
        </p:spPr>
        <p:txBody>
          <a:bodyPr/>
          <a:lstStyle/>
          <a:p>
            <a:r>
              <a:rPr lang="es-ES"/>
              <a:t>Haga clic para modificar el estilo de título del patrón</a:t>
            </a:r>
            <a:endParaRPr lang="es-CO"/>
          </a:p>
        </p:txBody>
      </p:sp>
      <p:sp>
        <p:nvSpPr>
          <p:cNvPr id="4" name="Marcador de texto 3">
            <a:extLst>
              <a:ext uri="{FF2B5EF4-FFF2-40B4-BE49-F238E27FC236}">
                <a16:creationId xmlns:a16="http://schemas.microsoft.com/office/drawing/2014/main" id="{EE63BDAB-2BFA-454D-A372-B2C86A22BADD}"/>
              </a:ext>
            </a:extLst>
          </p:cNvPr>
          <p:cNvSpPr>
            <a:spLocks noGrp="1"/>
          </p:cNvSpPr>
          <p:nvPr>
            <p:ph type="body" sz="quarter" idx="10"/>
          </p:nvPr>
        </p:nvSpPr>
        <p:spPr>
          <a:xfrm>
            <a:off x="838200" y="2550025"/>
            <a:ext cx="5057775" cy="3657600"/>
          </a:xfrm>
        </p:spPr>
        <p:txBody>
          <a:bodyPr>
            <a:normAutofit/>
          </a:bodyPr>
          <a:lstStyle>
            <a:lvl1pPr>
              <a:defRPr sz="1600"/>
            </a:lvl1pPr>
          </a:lstStyle>
          <a:p>
            <a:pPr lvl="0"/>
            <a:r>
              <a:rPr lang="es-ES" dirty="0"/>
              <a:t>Haga clic para modificar los estilos de texto del patrón</a:t>
            </a:r>
          </a:p>
        </p:txBody>
      </p:sp>
    </p:spTree>
    <p:extLst>
      <p:ext uri="{BB962C8B-B14F-4D97-AF65-F5344CB8AC3E}">
        <p14:creationId xmlns:p14="http://schemas.microsoft.com/office/powerpoint/2010/main" val="3071402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1" type="tx">
  <p:cSld name="Blank 1">
    <p:spTree>
      <p:nvGrpSpPr>
        <p:cNvPr id="1" name="Shape 11"/>
        <p:cNvGrpSpPr/>
        <p:nvPr/>
      </p:nvGrpSpPr>
      <p:grpSpPr>
        <a:xfrm>
          <a:off x="0" y="0"/>
          <a:ext cx="0" cy="0"/>
          <a:chOff x="0" y="0"/>
          <a:chExt cx="0" cy="0"/>
        </a:xfrm>
      </p:grpSpPr>
      <p:sp>
        <p:nvSpPr>
          <p:cNvPr id="12" name="Google Shape;12;g22479520871_0_949"/>
          <p:cNvSpPr txBox="1">
            <a:spLocks noGrp="1"/>
          </p:cNvSpPr>
          <p:nvPr>
            <p:ph type="sldNum" idx="12"/>
          </p:nvPr>
        </p:nvSpPr>
        <p:spPr>
          <a:xfrm>
            <a:off x="5979516" y="6540500"/>
            <a:ext cx="226800" cy="230515"/>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1199"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1199"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1199"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1199"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1199"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1199"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1199"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1199"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1199"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s-CO" smtClean="0"/>
              <a:pPr/>
              <a:t>‹Nº›</a:t>
            </a:fld>
            <a:endParaRPr lang="es-CO" sz="1864">
              <a:latin typeface="Arial"/>
              <a:ea typeface="Arial"/>
              <a:cs typeface="Arial"/>
              <a:sym typeface="Arial"/>
            </a:endParaRPr>
          </a:p>
        </p:txBody>
      </p:sp>
    </p:spTree>
    <p:extLst>
      <p:ext uri="{BB962C8B-B14F-4D97-AF65-F5344CB8AC3E}">
        <p14:creationId xmlns:p14="http://schemas.microsoft.com/office/powerpoint/2010/main" val="3834760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Text and bullets">
  <p:cSld name="1_Title, Text and bullets">
    <p:spTree>
      <p:nvGrpSpPr>
        <p:cNvPr id="1" name="Shape 28"/>
        <p:cNvGrpSpPr/>
        <p:nvPr/>
      </p:nvGrpSpPr>
      <p:grpSpPr>
        <a:xfrm>
          <a:off x="0" y="0"/>
          <a:ext cx="0" cy="0"/>
          <a:chOff x="0" y="0"/>
          <a:chExt cx="0" cy="0"/>
        </a:xfrm>
      </p:grpSpPr>
      <p:sp>
        <p:nvSpPr>
          <p:cNvPr id="29" name="Google Shape;29;g22479520871_0_1324"/>
          <p:cNvSpPr txBox="1">
            <a:spLocks noGrp="1"/>
          </p:cNvSpPr>
          <p:nvPr>
            <p:ph type="title"/>
          </p:nvPr>
        </p:nvSpPr>
        <p:spPr>
          <a:xfrm>
            <a:off x="767191" y="428625"/>
            <a:ext cx="8698000" cy="802210"/>
          </a:xfrm>
          <a:prstGeom prst="rect">
            <a:avLst/>
          </a:prstGeom>
          <a:noFill/>
          <a:ln>
            <a:noFill/>
          </a:ln>
        </p:spPr>
        <p:txBody>
          <a:bodyPr spcFirstLastPara="1" wrap="square" lIns="48200" tIns="24100" rIns="48200" bIns="24100" anchor="ctr" anchorCtr="0">
            <a:noAutofit/>
          </a:bodyPr>
          <a:lstStyle>
            <a:lvl1pPr marR="0" lvl="0" algn="l" rtl="0">
              <a:lnSpc>
                <a:spcPct val="96296"/>
              </a:lnSpc>
              <a:spcBef>
                <a:spcPts val="0"/>
              </a:spcBef>
              <a:spcAft>
                <a:spcPts val="0"/>
              </a:spcAft>
              <a:buClr>
                <a:srgbClr val="0097DB"/>
              </a:buClr>
              <a:buSzPts val="2800"/>
              <a:buFont typeface="Arial"/>
              <a:buNone/>
              <a:defRPr sz="3729" b="1" i="0" u="none" strike="noStrike" cap="none">
                <a:solidFill>
                  <a:srgbClr val="0097DB"/>
                </a:solidFill>
                <a:latin typeface="Arial"/>
                <a:ea typeface="Arial"/>
                <a:cs typeface="Arial"/>
                <a:sym typeface="Arial"/>
              </a:defRPr>
            </a:lvl1pPr>
            <a:lvl2pPr marR="0" lvl="1" algn="l" rtl="0">
              <a:lnSpc>
                <a:spcPct val="100000"/>
              </a:lnSpc>
              <a:spcBef>
                <a:spcPts val="0"/>
              </a:spcBef>
              <a:spcAft>
                <a:spcPts val="0"/>
              </a:spcAft>
              <a:buClr>
                <a:srgbClr val="000000"/>
              </a:buClr>
              <a:buSzPts val="700"/>
              <a:buFont typeface="Arial"/>
              <a:buNone/>
              <a:defRPr sz="186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186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186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186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186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186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186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1864" b="0" i="0" u="none" strike="noStrike" cap="none">
                <a:solidFill>
                  <a:srgbClr val="000000"/>
                </a:solidFill>
                <a:latin typeface="Arial"/>
                <a:ea typeface="Arial"/>
                <a:cs typeface="Arial"/>
                <a:sym typeface="Arial"/>
              </a:defRPr>
            </a:lvl9pPr>
          </a:lstStyle>
          <a:p>
            <a:endParaRPr/>
          </a:p>
        </p:txBody>
      </p:sp>
      <p:sp>
        <p:nvSpPr>
          <p:cNvPr id="30" name="Google Shape;30;g22479520871_0_1324"/>
          <p:cNvSpPr txBox="1">
            <a:spLocks noGrp="1"/>
          </p:cNvSpPr>
          <p:nvPr>
            <p:ph type="body" idx="1"/>
          </p:nvPr>
        </p:nvSpPr>
        <p:spPr>
          <a:xfrm>
            <a:off x="767005" y="1709772"/>
            <a:ext cx="10546400" cy="4451704"/>
          </a:xfrm>
          <a:prstGeom prst="rect">
            <a:avLst/>
          </a:prstGeom>
          <a:noFill/>
          <a:ln>
            <a:noFill/>
          </a:ln>
        </p:spPr>
        <p:txBody>
          <a:bodyPr spcFirstLastPara="1" wrap="square" lIns="48200" tIns="24100" rIns="48200" bIns="24100" anchor="t" anchorCtr="0">
            <a:noAutofit/>
          </a:bodyPr>
          <a:lstStyle>
            <a:lvl1pPr marL="608853" marR="0" lvl="0" indent="-439727" algn="l" rtl="0">
              <a:lnSpc>
                <a:spcPct val="129032"/>
              </a:lnSpc>
              <a:spcBef>
                <a:spcPts val="0"/>
              </a:spcBef>
              <a:spcAft>
                <a:spcPts val="0"/>
              </a:spcAft>
              <a:buClr>
                <a:schemeClr val="dk1"/>
              </a:buClr>
              <a:buSzPts val="1600"/>
              <a:buFont typeface="Arial"/>
              <a:buChar char="•"/>
              <a:defRPr sz="2131" b="0" i="0" u="none" strike="noStrike" cap="none">
                <a:solidFill>
                  <a:srgbClr val="000000"/>
                </a:solidFill>
                <a:latin typeface="Arial"/>
                <a:ea typeface="Arial"/>
                <a:cs typeface="Arial"/>
                <a:sym typeface="Arial"/>
              </a:defRPr>
            </a:lvl1pPr>
            <a:lvl2pPr marL="1217706" marR="0" lvl="1" indent="-439727" algn="l" rtl="0">
              <a:lnSpc>
                <a:spcPct val="129032"/>
              </a:lnSpc>
              <a:spcBef>
                <a:spcPts val="799"/>
              </a:spcBef>
              <a:spcAft>
                <a:spcPts val="0"/>
              </a:spcAft>
              <a:buClr>
                <a:schemeClr val="dk1"/>
              </a:buClr>
              <a:buSzPts val="1600"/>
              <a:buFont typeface="Arial"/>
              <a:buChar char="•"/>
              <a:defRPr sz="2131" b="0" i="0" u="none" strike="noStrike" cap="none">
                <a:solidFill>
                  <a:srgbClr val="000000"/>
                </a:solidFill>
                <a:latin typeface="Arial"/>
                <a:ea typeface="Arial"/>
                <a:cs typeface="Arial"/>
                <a:sym typeface="Arial"/>
              </a:defRPr>
            </a:lvl2pPr>
            <a:lvl3pPr marL="1826560" marR="0" lvl="2" indent="-380533" algn="l" rtl="0">
              <a:lnSpc>
                <a:spcPct val="90000"/>
              </a:lnSpc>
              <a:spcBef>
                <a:spcPts val="533"/>
              </a:spcBef>
              <a:spcAft>
                <a:spcPts val="0"/>
              </a:spcAft>
              <a:buClr>
                <a:schemeClr val="dk1"/>
              </a:buClr>
              <a:buSzPts val="900"/>
              <a:buFont typeface="Arial"/>
              <a:buChar char="•"/>
              <a:defRPr sz="1864" b="0" i="0" u="none" strike="noStrike" cap="none">
                <a:solidFill>
                  <a:srgbClr val="000000"/>
                </a:solidFill>
                <a:latin typeface="Arial"/>
                <a:ea typeface="Arial"/>
                <a:cs typeface="Arial"/>
                <a:sym typeface="Arial"/>
              </a:defRPr>
            </a:lvl3pPr>
            <a:lvl4pPr marL="2435413" marR="0" lvl="3" indent="-380533" algn="l" rtl="0">
              <a:lnSpc>
                <a:spcPct val="90000"/>
              </a:lnSpc>
              <a:spcBef>
                <a:spcPts val="533"/>
              </a:spcBef>
              <a:spcAft>
                <a:spcPts val="0"/>
              </a:spcAft>
              <a:buClr>
                <a:schemeClr val="dk1"/>
              </a:buClr>
              <a:buSzPts val="900"/>
              <a:buFont typeface="Arial"/>
              <a:buChar char="•"/>
              <a:defRPr sz="1864" b="0" i="0" u="none" strike="noStrike" cap="none">
                <a:solidFill>
                  <a:srgbClr val="000000"/>
                </a:solidFill>
                <a:latin typeface="Arial"/>
                <a:ea typeface="Arial"/>
                <a:cs typeface="Arial"/>
                <a:sym typeface="Arial"/>
              </a:defRPr>
            </a:lvl4pPr>
            <a:lvl5pPr marL="3044266" marR="0" lvl="4" indent="-380533" algn="l" rtl="0">
              <a:lnSpc>
                <a:spcPct val="90000"/>
              </a:lnSpc>
              <a:spcBef>
                <a:spcPts val="533"/>
              </a:spcBef>
              <a:spcAft>
                <a:spcPts val="0"/>
              </a:spcAft>
              <a:buClr>
                <a:schemeClr val="dk1"/>
              </a:buClr>
              <a:buSzPts val="900"/>
              <a:buFont typeface="Arial"/>
              <a:buChar char="•"/>
              <a:defRPr sz="1864" b="0" i="0" u="none" strike="noStrike" cap="none">
                <a:solidFill>
                  <a:srgbClr val="000000"/>
                </a:solidFill>
                <a:latin typeface="Arial"/>
                <a:ea typeface="Arial"/>
                <a:cs typeface="Arial"/>
                <a:sym typeface="Arial"/>
              </a:defRPr>
            </a:lvl5pPr>
            <a:lvl6pPr marL="3653119" marR="0" lvl="5" indent="-380533" algn="l" rtl="0">
              <a:lnSpc>
                <a:spcPct val="90000"/>
              </a:lnSpc>
              <a:spcBef>
                <a:spcPts val="533"/>
              </a:spcBef>
              <a:spcAft>
                <a:spcPts val="0"/>
              </a:spcAft>
              <a:buClr>
                <a:schemeClr val="dk1"/>
              </a:buClr>
              <a:buSzPts val="900"/>
              <a:buFont typeface="Arial"/>
              <a:buChar char="•"/>
              <a:defRPr sz="1864" b="0" i="0" u="none" strike="noStrike" cap="none">
                <a:solidFill>
                  <a:srgbClr val="000000"/>
                </a:solidFill>
                <a:latin typeface="Arial"/>
                <a:ea typeface="Arial"/>
                <a:cs typeface="Arial"/>
                <a:sym typeface="Arial"/>
              </a:defRPr>
            </a:lvl6pPr>
            <a:lvl7pPr marL="4261973" marR="0" lvl="6" indent="-380533" algn="l" rtl="0">
              <a:lnSpc>
                <a:spcPct val="90000"/>
              </a:lnSpc>
              <a:spcBef>
                <a:spcPts val="533"/>
              </a:spcBef>
              <a:spcAft>
                <a:spcPts val="0"/>
              </a:spcAft>
              <a:buClr>
                <a:schemeClr val="dk1"/>
              </a:buClr>
              <a:buSzPts val="900"/>
              <a:buFont typeface="Arial"/>
              <a:buChar char="•"/>
              <a:defRPr sz="1864" b="0" i="0" u="none" strike="noStrike" cap="none">
                <a:solidFill>
                  <a:srgbClr val="000000"/>
                </a:solidFill>
                <a:latin typeface="Arial"/>
                <a:ea typeface="Arial"/>
                <a:cs typeface="Arial"/>
                <a:sym typeface="Arial"/>
              </a:defRPr>
            </a:lvl7pPr>
            <a:lvl8pPr marL="4870826" marR="0" lvl="7" indent="-380533" algn="l" rtl="0">
              <a:lnSpc>
                <a:spcPct val="90000"/>
              </a:lnSpc>
              <a:spcBef>
                <a:spcPts val="533"/>
              </a:spcBef>
              <a:spcAft>
                <a:spcPts val="0"/>
              </a:spcAft>
              <a:buClr>
                <a:schemeClr val="dk1"/>
              </a:buClr>
              <a:buSzPts val="900"/>
              <a:buFont typeface="Arial"/>
              <a:buChar char="•"/>
              <a:defRPr sz="1864" b="0" i="0" u="none" strike="noStrike" cap="none">
                <a:solidFill>
                  <a:srgbClr val="000000"/>
                </a:solidFill>
                <a:latin typeface="Arial"/>
                <a:ea typeface="Arial"/>
                <a:cs typeface="Arial"/>
                <a:sym typeface="Arial"/>
              </a:defRPr>
            </a:lvl8pPr>
            <a:lvl9pPr marL="5479679" marR="0" lvl="8" indent="-380533" algn="l" rtl="0">
              <a:lnSpc>
                <a:spcPct val="90000"/>
              </a:lnSpc>
              <a:spcBef>
                <a:spcPts val="533"/>
              </a:spcBef>
              <a:spcAft>
                <a:spcPts val="0"/>
              </a:spcAft>
              <a:buClr>
                <a:schemeClr val="dk1"/>
              </a:buClr>
              <a:buSzPts val="900"/>
              <a:buFont typeface="Arial"/>
              <a:buChar char="•"/>
              <a:defRPr sz="1864" b="0" i="0" u="none" strike="noStrike" cap="none">
                <a:solidFill>
                  <a:srgbClr val="000000"/>
                </a:solidFill>
                <a:latin typeface="Arial"/>
                <a:ea typeface="Arial"/>
                <a:cs typeface="Arial"/>
                <a:sym typeface="Arial"/>
              </a:defRPr>
            </a:lvl9pPr>
          </a:lstStyle>
          <a:p>
            <a:endParaRPr/>
          </a:p>
        </p:txBody>
      </p:sp>
      <p:sp>
        <p:nvSpPr>
          <p:cNvPr id="31" name="Google Shape;31;g22479520871_0_1324"/>
          <p:cNvSpPr txBox="1">
            <a:spLocks noGrp="1"/>
          </p:cNvSpPr>
          <p:nvPr>
            <p:ph type="sldNum" idx="12"/>
          </p:nvPr>
        </p:nvSpPr>
        <p:spPr>
          <a:xfrm>
            <a:off x="11409045" y="6333135"/>
            <a:ext cx="731600" cy="524952"/>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fld id="{00000000-1234-1234-1234-123412341234}" type="slidenum">
              <a:rPr lang="es-CO" smtClean="0"/>
              <a:pPr/>
              <a:t>‹Nº›</a:t>
            </a:fld>
            <a:endParaRPr lang="es-CO"/>
          </a:p>
        </p:txBody>
      </p:sp>
    </p:spTree>
    <p:extLst>
      <p:ext uri="{BB962C8B-B14F-4D97-AF65-F5344CB8AC3E}">
        <p14:creationId xmlns:p14="http://schemas.microsoft.com/office/powerpoint/2010/main" val="1059998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171E21-A87D-8FF7-C210-C743115A943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36198E3-39A2-E2AA-8FD9-4011F65B0C9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A4DE39F-B5DE-09CC-C8EC-B408EA9965D2}"/>
              </a:ext>
            </a:extLst>
          </p:cNvPr>
          <p:cNvSpPr>
            <a:spLocks noGrp="1"/>
          </p:cNvSpPr>
          <p:nvPr>
            <p:ph type="dt" sz="half" idx="10"/>
          </p:nvPr>
        </p:nvSpPr>
        <p:spPr/>
        <p:txBody>
          <a:bodyPr/>
          <a:lstStyle/>
          <a:p>
            <a:fld id="{E3CDF47C-6F34-497A-886F-5848A6268117}" type="datetimeFigureOut">
              <a:rPr lang="es-CO" smtClean="0"/>
              <a:t>26/09/2024</a:t>
            </a:fld>
            <a:endParaRPr lang="es-CO"/>
          </a:p>
        </p:txBody>
      </p:sp>
      <p:sp>
        <p:nvSpPr>
          <p:cNvPr id="5" name="Marcador de pie de página 4">
            <a:extLst>
              <a:ext uri="{FF2B5EF4-FFF2-40B4-BE49-F238E27FC236}">
                <a16:creationId xmlns:a16="http://schemas.microsoft.com/office/drawing/2014/main" id="{0FB28BD5-F3EC-D44F-F16A-C6FEE50B8B3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2C5EF83-9782-F8A5-DD38-567739880207}"/>
              </a:ext>
            </a:extLst>
          </p:cNvPr>
          <p:cNvSpPr>
            <a:spLocks noGrp="1"/>
          </p:cNvSpPr>
          <p:nvPr>
            <p:ph type="sldNum" sz="quarter" idx="12"/>
          </p:nvPr>
        </p:nvSpPr>
        <p:spPr/>
        <p:txBody>
          <a:bodyPr/>
          <a:lstStyle/>
          <a:p>
            <a:fld id="{984CADC9-0781-4FA4-B670-102643DDFB1E}" type="slidenum">
              <a:rPr lang="es-CO" smtClean="0"/>
              <a:t>‹Nº›</a:t>
            </a:fld>
            <a:endParaRPr lang="es-CO"/>
          </a:p>
        </p:txBody>
      </p:sp>
    </p:spTree>
    <p:extLst>
      <p:ext uri="{BB962C8B-B14F-4D97-AF65-F5344CB8AC3E}">
        <p14:creationId xmlns:p14="http://schemas.microsoft.com/office/powerpoint/2010/main" val="1380323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EB0E2A-F1A5-BED7-DCD2-5075BDDB4C2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F675A45-6128-431E-E356-9699A82C6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191BD83-18B6-FA60-946C-FB845E192B4C}"/>
              </a:ext>
            </a:extLst>
          </p:cNvPr>
          <p:cNvSpPr>
            <a:spLocks noGrp="1"/>
          </p:cNvSpPr>
          <p:nvPr>
            <p:ph type="dt" sz="half" idx="10"/>
          </p:nvPr>
        </p:nvSpPr>
        <p:spPr/>
        <p:txBody>
          <a:bodyPr/>
          <a:lstStyle/>
          <a:p>
            <a:fld id="{E3CDF47C-6F34-497A-886F-5848A6268117}" type="datetimeFigureOut">
              <a:rPr lang="es-CO" smtClean="0"/>
              <a:t>26/09/2024</a:t>
            </a:fld>
            <a:endParaRPr lang="es-CO"/>
          </a:p>
        </p:txBody>
      </p:sp>
      <p:sp>
        <p:nvSpPr>
          <p:cNvPr id="5" name="Marcador de pie de página 4">
            <a:extLst>
              <a:ext uri="{FF2B5EF4-FFF2-40B4-BE49-F238E27FC236}">
                <a16:creationId xmlns:a16="http://schemas.microsoft.com/office/drawing/2014/main" id="{004AA69C-13A7-5C62-DF30-C803AAA71E6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2845ED2-ABF1-AEA6-316A-FDE1F1D4C09E}"/>
              </a:ext>
            </a:extLst>
          </p:cNvPr>
          <p:cNvSpPr>
            <a:spLocks noGrp="1"/>
          </p:cNvSpPr>
          <p:nvPr>
            <p:ph type="sldNum" sz="quarter" idx="12"/>
          </p:nvPr>
        </p:nvSpPr>
        <p:spPr/>
        <p:txBody>
          <a:bodyPr/>
          <a:lstStyle/>
          <a:p>
            <a:fld id="{984CADC9-0781-4FA4-B670-102643DDFB1E}" type="slidenum">
              <a:rPr lang="es-CO" smtClean="0"/>
              <a:t>‹Nº›</a:t>
            </a:fld>
            <a:endParaRPr lang="es-CO"/>
          </a:p>
        </p:txBody>
      </p:sp>
    </p:spTree>
    <p:extLst>
      <p:ext uri="{BB962C8B-B14F-4D97-AF65-F5344CB8AC3E}">
        <p14:creationId xmlns:p14="http://schemas.microsoft.com/office/powerpoint/2010/main" val="445782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9D9554-1952-351F-CDDA-AD3B2C6C9AE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E81AFC4-D72B-CB3A-71BD-FD52BB78BF4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B126E9E1-FC06-6813-F68D-872831534CB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62596BAD-3262-8D12-9557-CFC6AD70FB4A}"/>
              </a:ext>
            </a:extLst>
          </p:cNvPr>
          <p:cNvSpPr>
            <a:spLocks noGrp="1"/>
          </p:cNvSpPr>
          <p:nvPr>
            <p:ph type="dt" sz="half" idx="10"/>
          </p:nvPr>
        </p:nvSpPr>
        <p:spPr/>
        <p:txBody>
          <a:bodyPr/>
          <a:lstStyle/>
          <a:p>
            <a:fld id="{E3CDF47C-6F34-497A-886F-5848A6268117}" type="datetimeFigureOut">
              <a:rPr lang="es-CO" smtClean="0"/>
              <a:t>26/09/2024</a:t>
            </a:fld>
            <a:endParaRPr lang="es-CO"/>
          </a:p>
        </p:txBody>
      </p:sp>
      <p:sp>
        <p:nvSpPr>
          <p:cNvPr id="6" name="Marcador de pie de página 5">
            <a:extLst>
              <a:ext uri="{FF2B5EF4-FFF2-40B4-BE49-F238E27FC236}">
                <a16:creationId xmlns:a16="http://schemas.microsoft.com/office/drawing/2014/main" id="{89570A60-5344-91F6-11BB-96D2140266E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D998836-1C5B-CC6D-BA4E-A7E6D7CA4955}"/>
              </a:ext>
            </a:extLst>
          </p:cNvPr>
          <p:cNvSpPr>
            <a:spLocks noGrp="1"/>
          </p:cNvSpPr>
          <p:nvPr>
            <p:ph type="sldNum" sz="quarter" idx="12"/>
          </p:nvPr>
        </p:nvSpPr>
        <p:spPr/>
        <p:txBody>
          <a:bodyPr/>
          <a:lstStyle/>
          <a:p>
            <a:fld id="{984CADC9-0781-4FA4-B670-102643DDFB1E}" type="slidenum">
              <a:rPr lang="es-CO" smtClean="0"/>
              <a:t>‹Nº›</a:t>
            </a:fld>
            <a:endParaRPr lang="es-CO"/>
          </a:p>
        </p:txBody>
      </p:sp>
    </p:spTree>
    <p:extLst>
      <p:ext uri="{BB962C8B-B14F-4D97-AF65-F5344CB8AC3E}">
        <p14:creationId xmlns:p14="http://schemas.microsoft.com/office/powerpoint/2010/main" val="42782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D17BB1-0EBE-C21A-63E3-9E53E17A398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C6AC73-1AD1-657C-F705-C423E0D313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247AF73-D138-D718-3BFE-66060072877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E8712DCA-6C0E-A1DC-CDD7-B44144A786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782AF49-4C52-A5CF-0B46-33E97959455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4250D6CE-C190-BFDD-1E40-0D065F64E3D4}"/>
              </a:ext>
            </a:extLst>
          </p:cNvPr>
          <p:cNvSpPr>
            <a:spLocks noGrp="1"/>
          </p:cNvSpPr>
          <p:nvPr>
            <p:ph type="dt" sz="half" idx="10"/>
          </p:nvPr>
        </p:nvSpPr>
        <p:spPr/>
        <p:txBody>
          <a:bodyPr/>
          <a:lstStyle/>
          <a:p>
            <a:fld id="{E3CDF47C-6F34-497A-886F-5848A6268117}" type="datetimeFigureOut">
              <a:rPr lang="es-CO" smtClean="0"/>
              <a:t>26/09/2024</a:t>
            </a:fld>
            <a:endParaRPr lang="es-CO"/>
          </a:p>
        </p:txBody>
      </p:sp>
      <p:sp>
        <p:nvSpPr>
          <p:cNvPr id="8" name="Marcador de pie de página 7">
            <a:extLst>
              <a:ext uri="{FF2B5EF4-FFF2-40B4-BE49-F238E27FC236}">
                <a16:creationId xmlns:a16="http://schemas.microsoft.com/office/drawing/2014/main" id="{2FD585F6-1331-CBAD-CC12-DD1B40DA955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0CACB2FF-D6CC-1BBB-0D43-630EA0BA50C8}"/>
              </a:ext>
            </a:extLst>
          </p:cNvPr>
          <p:cNvSpPr>
            <a:spLocks noGrp="1"/>
          </p:cNvSpPr>
          <p:nvPr>
            <p:ph type="sldNum" sz="quarter" idx="12"/>
          </p:nvPr>
        </p:nvSpPr>
        <p:spPr/>
        <p:txBody>
          <a:bodyPr/>
          <a:lstStyle/>
          <a:p>
            <a:fld id="{984CADC9-0781-4FA4-B670-102643DDFB1E}" type="slidenum">
              <a:rPr lang="es-CO" smtClean="0"/>
              <a:t>‹Nº›</a:t>
            </a:fld>
            <a:endParaRPr lang="es-CO"/>
          </a:p>
        </p:txBody>
      </p:sp>
    </p:spTree>
    <p:extLst>
      <p:ext uri="{BB962C8B-B14F-4D97-AF65-F5344CB8AC3E}">
        <p14:creationId xmlns:p14="http://schemas.microsoft.com/office/powerpoint/2010/main" val="354199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34C7FE-6D44-9C15-F502-BA105D76093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6D5D2EC-C966-1AEA-2063-ED250B391080}"/>
              </a:ext>
            </a:extLst>
          </p:cNvPr>
          <p:cNvSpPr>
            <a:spLocks noGrp="1"/>
          </p:cNvSpPr>
          <p:nvPr>
            <p:ph type="dt" sz="half" idx="10"/>
          </p:nvPr>
        </p:nvSpPr>
        <p:spPr/>
        <p:txBody>
          <a:bodyPr/>
          <a:lstStyle/>
          <a:p>
            <a:fld id="{E3CDF47C-6F34-497A-886F-5848A6268117}" type="datetimeFigureOut">
              <a:rPr lang="es-CO" smtClean="0"/>
              <a:t>26/09/2024</a:t>
            </a:fld>
            <a:endParaRPr lang="es-CO"/>
          </a:p>
        </p:txBody>
      </p:sp>
      <p:sp>
        <p:nvSpPr>
          <p:cNvPr id="4" name="Marcador de pie de página 3">
            <a:extLst>
              <a:ext uri="{FF2B5EF4-FFF2-40B4-BE49-F238E27FC236}">
                <a16:creationId xmlns:a16="http://schemas.microsoft.com/office/drawing/2014/main" id="{7468EEC2-51A9-7ACC-89C5-9C827E7738A2}"/>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A75ABA8-F8D6-7C66-3E25-181F517B666F}"/>
              </a:ext>
            </a:extLst>
          </p:cNvPr>
          <p:cNvSpPr>
            <a:spLocks noGrp="1"/>
          </p:cNvSpPr>
          <p:nvPr>
            <p:ph type="sldNum" sz="quarter" idx="12"/>
          </p:nvPr>
        </p:nvSpPr>
        <p:spPr/>
        <p:txBody>
          <a:bodyPr/>
          <a:lstStyle/>
          <a:p>
            <a:fld id="{984CADC9-0781-4FA4-B670-102643DDFB1E}" type="slidenum">
              <a:rPr lang="es-CO" smtClean="0"/>
              <a:t>‹Nº›</a:t>
            </a:fld>
            <a:endParaRPr lang="es-CO"/>
          </a:p>
        </p:txBody>
      </p:sp>
    </p:spTree>
    <p:extLst>
      <p:ext uri="{BB962C8B-B14F-4D97-AF65-F5344CB8AC3E}">
        <p14:creationId xmlns:p14="http://schemas.microsoft.com/office/powerpoint/2010/main" val="685864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9465FBE-60AC-CA00-DA8B-61EAE859143C}"/>
              </a:ext>
            </a:extLst>
          </p:cNvPr>
          <p:cNvSpPr>
            <a:spLocks noGrp="1"/>
          </p:cNvSpPr>
          <p:nvPr>
            <p:ph type="dt" sz="half" idx="10"/>
          </p:nvPr>
        </p:nvSpPr>
        <p:spPr/>
        <p:txBody>
          <a:bodyPr/>
          <a:lstStyle/>
          <a:p>
            <a:fld id="{E3CDF47C-6F34-497A-886F-5848A6268117}" type="datetimeFigureOut">
              <a:rPr lang="es-CO" smtClean="0"/>
              <a:t>26/09/2024</a:t>
            </a:fld>
            <a:endParaRPr lang="es-CO"/>
          </a:p>
        </p:txBody>
      </p:sp>
      <p:sp>
        <p:nvSpPr>
          <p:cNvPr id="3" name="Marcador de pie de página 2">
            <a:extLst>
              <a:ext uri="{FF2B5EF4-FFF2-40B4-BE49-F238E27FC236}">
                <a16:creationId xmlns:a16="http://schemas.microsoft.com/office/drawing/2014/main" id="{06B07745-6E11-4590-0269-1217D63BA65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1FC86C7C-D6CC-BE6B-F769-00A0C059D4CE}"/>
              </a:ext>
            </a:extLst>
          </p:cNvPr>
          <p:cNvSpPr>
            <a:spLocks noGrp="1"/>
          </p:cNvSpPr>
          <p:nvPr>
            <p:ph type="sldNum" sz="quarter" idx="12"/>
          </p:nvPr>
        </p:nvSpPr>
        <p:spPr/>
        <p:txBody>
          <a:bodyPr/>
          <a:lstStyle/>
          <a:p>
            <a:fld id="{984CADC9-0781-4FA4-B670-102643DDFB1E}" type="slidenum">
              <a:rPr lang="es-CO" smtClean="0"/>
              <a:t>‹Nº›</a:t>
            </a:fld>
            <a:endParaRPr lang="es-CO"/>
          </a:p>
        </p:txBody>
      </p:sp>
    </p:spTree>
    <p:extLst>
      <p:ext uri="{BB962C8B-B14F-4D97-AF65-F5344CB8AC3E}">
        <p14:creationId xmlns:p14="http://schemas.microsoft.com/office/powerpoint/2010/main" val="157611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F6578-16E0-FCB1-2934-1DB45B63B11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3954B25-5EBD-8C5F-F89A-E85808FF3D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7FEF6FA-378B-4BCF-C551-9C9237BE1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AFDBA5-4B0B-E546-F80A-0EEC94FBCDD7}"/>
              </a:ext>
            </a:extLst>
          </p:cNvPr>
          <p:cNvSpPr>
            <a:spLocks noGrp="1"/>
          </p:cNvSpPr>
          <p:nvPr>
            <p:ph type="dt" sz="half" idx="10"/>
          </p:nvPr>
        </p:nvSpPr>
        <p:spPr/>
        <p:txBody>
          <a:bodyPr/>
          <a:lstStyle/>
          <a:p>
            <a:fld id="{E3CDF47C-6F34-497A-886F-5848A6268117}" type="datetimeFigureOut">
              <a:rPr lang="es-CO" smtClean="0"/>
              <a:t>26/09/2024</a:t>
            </a:fld>
            <a:endParaRPr lang="es-CO"/>
          </a:p>
        </p:txBody>
      </p:sp>
      <p:sp>
        <p:nvSpPr>
          <p:cNvPr id="6" name="Marcador de pie de página 5">
            <a:extLst>
              <a:ext uri="{FF2B5EF4-FFF2-40B4-BE49-F238E27FC236}">
                <a16:creationId xmlns:a16="http://schemas.microsoft.com/office/drawing/2014/main" id="{3826A7CF-7117-107D-F8C3-D8D7325C330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59557E8-FB20-AB44-F47C-7131425F868D}"/>
              </a:ext>
            </a:extLst>
          </p:cNvPr>
          <p:cNvSpPr>
            <a:spLocks noGrp="1"/>
          </p:cNvSpPr>
          <p:nvPr>
            <p:ph type="sldNum" sz="quarter" idx="12"/>
          </p:nvPr>
        </p:nvSpPr>
        <p:spPr/>
        <p:txBody>
          <a:bodyPr/>
          <a:lstStyle/>
          <a:p>
            <a:fld id="{984CADC9-0781-4FA4-B670-102643DDFB1E}" type="slidenum">
              <a:rPr lang="es-CO" smtClean="0"/>
              <a:t>‹Nº›</a:t>
            </a:fld>
            <a:endParaRPr lang="es-CO"/>
          </a:p>
        </p:txBody>
      </p:sp>
    </p:spTree>
    <p:extLst>
      <p:ext uri="{BB962C8B-B14F-4D97-AF65-F5344CB8AC3E}">
        <p14:creationId xmlns:p14="http://schemas.microsoft.com/office/powerpoint/2010/main" val="2582403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295937-13C9-C182-2541-6699FF2D05F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F922A307-2010-BD36-5733-B40F2957A6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0A041DAA-709E-3C75-8D47-17A06B769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68F6F31-7D78-A5F5-9561-128237A26252}"/>
              </a:ext>
            </a:extLst>
          </p:cNvPr>
          <p:cNvSpPr>
            <a:spLocks noGrp="1"/>
          </p:cNvSpPr>
          <p:nvPr>
            <p:ph type="dt" sz="half" idx="10"/>
          </p:nvPr>
        </p:nvSpPr>
        <p:spPr/>
        <p:txBody>
          <a:bodyPr/>
          <a:lstStyle/>
          <a:p>
            <a:fld id="{E3CDF47C-6F34-497A-886F-5848A6268117}" type="datetimeFigureOut">
              <a:rPr lang="es-CO" smtClean="0"/>
              <a:t>26/09/2024</a:t>
            </a:fld>
            <a:endParaRPr lang="es-CO"/>
          </a:p>
        </p:txBody>
      </p:sp>
      <p:sp>
        <p:nvSpPr>
          <p:cNvPr id="6" name="Marcador de pie de página 5">
            <a:extLst>
              <a:ext uri="{FF2B5EF4-FFF2-40B4-BE49-F238E27FC236}">
                <a16:creationId xmlns:a16="http://schemas.microsoft.com/office/drawing/2014/main" id="{5F0FA0C4-4399-CAAD-755E-EC548F988CF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4480FA8-718B-3ED1-38AE-17163B6D3E36}"/>
              </a:ext>
            </a:extLst>
          </p:cNvPr>
          <p:cNvSpPr>
            <a:spLocks noGrp="1"/>
          </p:cNvSpPr>
          <p:nvPr>
            <p:ph type="sldNum" sz="quarter" idx="12"/>
          </p:nvPr>
        </p:nvSpPr>
        <p:spPr/>
        <p:txBody>
          <a:bodyPr/>
          <a:lstStyle/>
          <a:p>
            <a:fld id="{984CADC9-0781-4FA4-B670-102643DDFB1E}" type="slidenum">
              <a:rPr lang="es-CO" smtClean="0"/>
              <a:t>‹Nº›</a:t>
            </a:fld>
            <a:endParaRPr lang="es-CO"/>
          </a:p>
        </p:txBody>
      </p:sp>
    </p:spTree>
    <p:extLst>
      <p:ext uri="{BB962C8B-B14F-4D97-AF65-F5344CB8AC3E}">
        <p14:creationId xmlns:p14="http://schemas.microsoft.com/office/powerpoint/2010/main" val="2177624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66531C1-EB79-D481-1999-044A772BEB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CF6A3A6-A5F6-A206-DD08-0BEE2909FB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04B5754-D664-672C-DCDC-286A49A243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DF47C-6F34-497A-886F-5848A6268117}" type="datetimeFigureOut">
              <a:rPr lang="es-CO" smtClean="0"/>
              <a:t>26/09/2024</a:t>
            </a:fld>
            <a:endParaRPr lang="es-CO"/>
          </a:p>
        </p:txBody>
      </p:sp>
      <p:sp>
        <p:nvSpPr>
          <p:cNvPr id="5" name="Marcador de pie de página 4">
            <a:extLst>
              <a:ext uri="{FF2B5EF4-FFF2-40B4-BE49-F238E27FC236}">
                <a16:creationId xmlns:a16="http://schemas.microsoft.com/office/drawing/2014/main" id="{B04B3451-63BD-C28A-0D23-36F87314C8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1009BFC-6662-3546-DB5C-5F28EA19D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CADC9-0781-4FA4-B670-102643DDFB1E}" type="slidenum">
              <a:rPr lang="es-CO" smtClean="0"/>
              <a:t>‹Nº›</a:t>
            </a:fld>
            <a:endParaRPr lang="es-CO"/>
          </a:p>
        </p:txBody>
      </p:sp>
    </p:spTree>
    <p:extLst>
      <p:ext uri="{BB962C8B-B14F-4D97-AF65-F5344CB8AC3E}">
        <p14:creationId xmlns:p14="http://schemas.microsoft.com/office/powerpoint/2010/main" val="2362775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82" r:id="rId13"/>
    <p:sldLayoutId id="2147483679" r:id="rId14"/>
    <p:sldLayoutId id="2147483710" r:id="rId15"/>
    <p:sldLayoutId id="2147483711" r:id="rId16"/>
    <p:sldLayoutId id="214748371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hemeOverride" Target="../theme/themeOverride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2.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2.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2.xml"/><Relationship Id="rId1" Type="http://schemas.openxmlformats.org/officeDocument/2006/relationships/themeOverride" Target="../theme/themeOverr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2.xml"/><Relationship Id="rId1" Type="http://schemas.openxmlformats.org/officeDocument/2006/relationships/themeOverride" Target="../theme/themeOverr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2.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lades.nextstrain.org/"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nextstrain.org/docs/bioinformatics/introduction-to-augu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neherlab.org/201901_krisp_auspice.html"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hyperlink" Target="https://doi.org/10.1371/journal.pbio.3002834" TargetMode="External"/><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371/journal.pbio.3002834" TargetMode="External"/><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371/journal.pbio.3002834" TargetMode="Externa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hruiz@ins.gov.co" TargetMode="External"/><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jpg"/><Relationship Id="rId5" Type="http://schemas.openxmlformats.org/officeDocument/2006/relationships/image" Target="../media/image61.png"/><Relationship Id="rId4" Type="http://schemas.openxmlformats.org/officeDocument/2006/relationships/hyperlink" Target="mailto:hector.genomica@gmail.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themeOverride" Target="../theme/themeOverride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themeOverride" Target="../theme/themeOverride5.xml"/><Relationship Id="rId5"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g22479520871_0_1142"/>
          <p:cNvPicPr preferRelativeResize="0"/>
          <p:nvPr/>
        </p:nvPicPr>
        <p:blipFill rotWithShape="1">
          <a:blip r:embed="rId3">
            <a:alphaModFix/>
          </a:blip>
          <a:srcRect/>
          <a:stretch/>
        </p:blipFill>
        <p:spPr>
          <a:xfrm>
            <a:off x="81592" y="46909"/>
            <a:ext cx="2167058" cy="2167058"/>
          </a:xfrm>
          <a:prstGeom prst="rect">
            <a:avLst/>
          </a:prstGeom>
          <a:noFill/>
          <a:ln>
            <a:noFill/>
          </a:ln>
        </p:spPr>
      </p:pic>
      <p:pic>
        <p:nvPicPr>
          <p:cNvPr id="90" name="Google Shape;90;g22479520871_0_1142"/>
          <p:cNvPicPr preferRelativeResize="0"/>
          <p:nvPr/>
        </p:nvPicPr>
        <p:blipFill rotWithShape="1">
          <a:blip r:embed="rId4">
            <a:alphaModFix/>
          </a:blip>
          <a:srcRect/>
          <a:stretch/>
        </p:blipFill>
        <p:spPr>
          <a:xfrm>
            <a:off x="187595" y="4830568"/>
            <a:ext cx="2046411" cy="1460863"/>
          </a:xfrm>
          <a:prstGeom prst="rect">
            <a:avLst/>
          </a:prstGeom>
          <a:noFill/>
          <a:ln>
            <a:noFill/>
          </a:ln>
        </p:spPr>
      </p:pic>
      <p:sp>
        <p:nvSpPr>
          <p:cNvPr id="91" name="Google Shape;91;g22479520871_0_1142"/>
          <p:cNvSpPr txBox="1"/>
          <p:nvPr/>
        </p:nvSpPr>
        <p:spPr>
          <a:xfrm>
            <a:off x="3507941" y="1544364"/>
            <a:ext cx="6577080" cy="1516491"/>
          </a:xfrm>
          <a:prstGeom prst="rect">
            <a:avLst/>
          </a:prstGeom>
          <a:noFill/>
          <a:ln>
            <a:noFill/>
          </a:ln>
        </p:spPr>
        <p:txBody>
          <a:bodyPr spcFirstLastPara="1" wrap="square" lIns="121750" tIns="60858" rIns="121750" bIns="60858" anchor="ctr" anchorCtr="0">
            <a:spAutoFit/>
          </a:bodyPr>
          <a:lstStyle/>
          <a:p>
            <a:pPr algn="ctr">
              <a:buClr>
                <a:srgbClr val="000000"/>
              </a:buClr>
              <a:buSzPts val="1100"/>
            </a:pPr>
            <a:r>
              <a:rPr lang="es-CO" sz="4528" b="1">
                <a:solidFill>
                  <a:schemeClr val="dk1"/>
                </a:solidFill>
                <a:latin typeface="Roboto Mono"/>
                <a:ea typeface="Roboto Mono"/>
                <a:cs typeface="Roboto Mono"/>
                <a:sym typeface="Roboto Mono"/>
              </a:rPr>
              <a:t>EPIDEMIOLOGÍA GENÓMICA</a:t>
            </a:r>
            <a:endParaRPr sz="4528" b="1">
              <a:solidFill>
                <a:schemeClr val="dk1"/>
              </a:solidFill>
              <a:latin typeface="Roboto Mono"/>
              <a:ea typeface="Roboto Mono"/>
              <a:cs typeface="Roboto Mono"/>
              <a:sym typeface="Roboto Mono"/>
            </a:endParaRPr>
          </a:p>
        </p:txBody>
      </p:sp>
      <p:sp>
        <p:nvSpPr>
          <p:cNvPr id="92" name="Google Shape;92;g22479520871_0_1142"/>
          <p:cNvSpPr txBox="1"/>
          <p:nvPr/>
        </p:nvSpPr>
        <p:spPr>
          <a:xfrm>
            <a:off x="4237073" y="970480"/>
            <a:ext cx="5462057" cy="573797"/>
          </a:xfrm>
          <a:prstGeom prst="rect">
            <a:avLst/>
          </a:prstGeom>
          <a:noFill/>
          <a:ln>
            <a:noFill/>
          </a:ln>
        </p:spPr>
        <p:txBody>
          <a:bodyPr spcFirstLastPara="1" wrap="square" lIns="121750" tIns="60858" rIns="121750" bIns="60858" anchor="t" anchorCtr="0">
            <a:spAutoFit/>
          </a:bodyPr>
          <a:lstStyle/>
          <a:p>
            <a:pPr>
              <a:buClr>
                <a:srgbClr val="000000"/>
              </a:buClr>
              <a:buSzPts val="2200"/>
            </a:pPr>
            <a:r>
              <a:rPr lang="es-CO" sz="2930" b="1">
                <a:solidFill>
                  <a:srgbClr val="57A7B3"/>
                </a:solidFill>
                <a:latin typeface="Calibri"/>
                <a:ea typeface="Calibri"/>
                <a:cs typeface="Calibri"/>
                <a:sym typeface="Calibri"/>
              </a:rPr>
              <a:t>Curso Teórico-Práctico</a:t>
            </a:r>
            <a:endParaRPr sz="2930">
              <a:solidFill>
                <a:srgbClr val="000000"/>
              </a:solidFill>
              <a:latin typeface="Arial"/>
              <a:ea typeface="Arial"/>
              <a:cs typeface="Arial"/>
              <a:sym typeface="Arial"/>
            </a:endParaRPr>
          </a:p>
        </p:txBody>
      </p:sp>
      <p:sp>
        <p:nvSpPr>
          <p:cNvPr id="93" name="Google Shape;93;g22479520871_0_1142"/>
          <p:cNvSpPr txBox="1"/>
          <p:nvPr/>
        </p:nvSpPr>
        <p:spPr>
          <a:xfrm>
            <a:off x="4065452" y="3342484"/>
            <a:ext cx="5462057" cy="1352730"/>
          </a:xfrm>
          <a:prstGeom prst="rect">
            <a:avLst/>
          </a:prstGeom>
          <a:noFill/>
          <a:ln>
            <a:noFill/>
          </a:ln>
        </p:spPr>
        <p:txBody>
          <a:bodyPr spcFirstLastPara="1" wrap="square" lIns="121750" tIns="60858" rIns="121750" bIns="60858" anchor="ctr" anchorCtr="0">
            <a:noAutofit/>
          </a:bodyPr>
          <a:lstStyle/>
          <a:p>
            <a:pPr algn="ctr">
              <a:buClr>
                <a:srgbClr val="000000"/>
              </a:buClr>
              <a:buSzPts val="2200"/>
            </a:pPr>
            <a:r>
              <a:rPr lang="es-CO" sz="2930" b="1">
                <a:solidFill>
                  <a:srgbClr val="57A7B3"/>
                </a:solidFill>
                <a:latin typeface="Calibri"/>
                <a:ea typeface="Calibri"/>
                <a:cs typeface="Calibri"/>
                <a:sym typeface="Calibri"/>
              </a:rPr>
              <a:t>UNA HERRAMIENTA PARA FORTALECER LA VIGILANCIA DE AGENTES INFECCIOSOS </a:t>
            </a:r>
            <a:endParaRPr sz="2131">
              <a:solidFill>
                <a:srgbClr val="000000"/>
              </a:solidFill>
              <a:latin typeface="Arial"/>
              <a:ea typeface="Arial"/>
              <a:cs typeface="Arial"/>
              <a:sym typeface="Arial"/>
            </a:endParaRPr>
          </a:p>
        </p:txBody>
      </p:sp>
      <p:grpSp>
        <p:nvGrpSpPr>
          <p:cNvPr id="94" name="Google Shape;94;g22479520871_0_1142"/>
          <p:cNvGrpSpPr/>
          <p:nvPr/>
        </p:nvGrpSpPr>
        <p:grpSpPr>
          <a:xfrm>
            <a:off x="3423999" y="5249818"/>
            <a:ext cx="8415071" cy="949245"/>
            <a:chOff x="4640964" y="2215180"/>
            <a:chExt cx="4343618" cy="712813"/>
          </a:xfrm>
        </p:grpSpPr>
        <p:sp>
          <p:nvSpPr>
            <p:cNvPr id="95" name="Google Shape;95;g22479520871_0_1142"/>
            <p:cNvSpPr txBox="1"/>
            <p:nvPr/>
          </p:nvSpPr>
          <p:spPr>
            <a:xfrm>
              <a:off x="4642382" y="2281355"/>
              <a:ext cx="4342200" cy="646638"/>
            </a:xfrm>
            <a:prstGeom prst="rect">
              <a:avLst/>
            </a:prstGeom>
            <a:noFill/>
            <a:ln>
              <a:noFill/>
            </a:ln>
          </p:spPr>
          <p:txBody>
            <a:bodyPr spcFirstLastPara="1" wrap="square" lIns="121750" tIns="60858" rIns="121750" bIns="60858" anchor="t" anchorCtr="0">
              <a:spAutoFit/>
            </a:bodyPr>
            <a:lstStyle/>
            <a:p>
              <a:r>
                <a:rPr lang="es-ES" sz="2397" dirty="0">
                  <a:solidFill>
                    <a:srgbClr val="A5A5A5"/>
                  </a:solidFill>
                  <a:latin typeface="Calibri" panose="020F0502020204030204" pitchFamily="34" charset="0"/>
                </a:rPr>
                <a:t>Día 4: </a:t>
              </a:r>
              <a:r>
                <a:rPr lang="es-ES" sz="2400" b="1" i="1" dirty="0">
                  <a:solidFill>
                    <a:srgbClr val="A5A5A5"/>
                  </a:solidFill>
                  <a:latin typeface="Calibri" panose="020F0502020204030204" pitchFamily="34" charset="0"/>
                </a:rPr>
                <a:t>Filogenia, CZ GEN EPI y Tipificación</a:t>
              </a:r>
              <a:endParaRPr lang="es-ES" sz="2663" dirty="0"/>
            </a:p>
            <a:p>
              <a:r>
                <a:rPr lang="es-ES" sz="2397" dirty="0">
                  <a:solidFill>
                    <a:srgbClr val="A5A5A5"/>
                  </a:solidFill>
                  <a:latin typeface="Calibri" panose="020F0502020204030204" pitchFamily="34" charset="0"/>
                </a:rPr>
                <a:t>Bogotá / Septiembre 26 del 2024</a:t>
              </a:r>
              <a:endParaRPr lang="es-ES" sz="2663" dirty="0"/>
            </a:p>
          </p:txBody>
        </p:sp>
        <p:cxnSp>
          <p:nvCxnSpPr>
            <p:cNvPr id="96" name="Google Shape;96;g22479520871_0_1142"/>
            <p:cNvCxnSpPr/>
            <p:nvPr/>
          </p:nvCxnSpPr>
          <p:spPr>
            <a:xfrm rot="10800000" flipH="1">
              <a:off x="4640964" y="2215180"/>
              <a:ext cx="3838800" cy="11700"/>
            </a:xfrm>
            <a:prstGeom prst="straightConnector1">
              <a:avLst/>
            </a:prstGeom>
            <a:noFill/>
            <a:ln w="9525" cap="flat" cmpd="sng">
              <a:solidFill>
                <a:srgbClr val="43919C"/>
              </a:solidFill>
              <a:prstDash val="solid"/>
              <a:round/>
              <a:headEnd type="none" w="sm" len="sm"/>
              <a:tailEnd type="none" w="sm" len="sm"/>
            </a:ln>
          </p:spPr>
        </p:cxnSp>
      </p:grpSp>
      <p:pic>
        <p:nvPicPr>
          <p:cNvPr id="97" name="Google Shape;97;g22479520871_0_1142"/>
          <p:cNvPicPr preferRelativeResize="0"/>
          <p:nvPr/>
        </p:nvPicPr>
        <p:blipFill>
          <a:blip r:embed="rId5">
            <a:alphaModFix/>
          </a:blip>
          <a:stretch>
            <a:fillRect/>
          </a:stretch>
        </p:blipFill>
        <p:spPr>
          <a:xfrm>
            <a:off x="213995" y="3061090"/>
            <a:ext cx="2235507" cy="37417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err="1"/>
              <a:t>Scorpio</a:t>
            </a:r>
            <a:r>
              <a:rPr lang="es-CO" dirty="0"/>
              <a:t> – Apoyo a la asignación de </a:t>
            </a:r>
            <a:r>
              <a:rPr lang="es-CO" dirty="0" err="1"/>
              <a:t>VOCs</a:t>
            </a:r>
            <a:endParaRPr lang="es-CO" dirty="0"/>
          </a:p>
        </p:txBody>
      </p:sp>
      <p:sp>
        <p:nvSpPr>
          <p:cNvPr id="3" name="Marcador de texto 2"/>
          <p:cNvSpPr>
            <a:spLocks noGrp="1"/>
          </p:cNvSpPr>
          <p:nvPr>
            <p:ph type="body" sz="quarter" idx="10"/>
          </p:nvPr>
        </p:nvSpPr>
        <p:spPr/>
        <p:txBody>
          <a:bodyPr>
            <a:normAutofit/>
          </a:bodyPr>
          <a:lstStyle/>
          <a:p>
            <a:r>
              <a:rPr lang="es-ES" sz="1800" dirty="0"/>
              <a:t>Asignación de linajes basada en llamado de variantes (</a:t>
            </a:r>
            <a:r>
              <a:rPr lang="es-ES" sz="1800" dirty="0" err="1"/>
              <a:t>SNPs</a:t>
            </a:r>
            <a:r>
              <a:rPr lang="es-ES" sz="1800" dirty="0"/>
              <a:t>, </a:t>
            </a:r>
            <a:r>
              <a:rPr lang="es-ES" sz="1800" dirty="0" err="1"/>
              <a:t>INDELs</a:t>
            </a:r>
            <a:r>
              <a:rPr lang="es-ES" sz="1800" dirty="0"/>
              <a:t>)</a:t>
            </a:r>
          </a:p>
          <a:p>
            <a:r>
              <a:rPr lang="es-ES" sz="1800" dirty="0"/>
              <a:t>Usada para </a:t>
            </a:r>
            <a:r>
              <a:rPr lang="es-ES" sz="1800" dirty="0" err="1"/>
              <a:t>VOCs</a:t>
            </a:r>
            <a:r>
              <a:rPr lang="es-ES" sz="1800" dirty="0"/>
              <a:t>, </a:t>
            </a:r>
            <a:r>
              <a:rPr lang="es-ES" sz="1800" dirty="0" err="1"/>
              <a:t>VOIs</a:t>
            </a:r>
            <a:r>
              <a:rPr lang="es-ES" sz="1800" dirty="0"/>
              <a:t>, y linajes </a:t>
            </a:r>
            <a:r>
              <a:rPr lang="es-ES" sz="1800" dirty="0" err="1"/>
              <a:t>díficiles</a:t>
            </a:r>
            <a:r>
              <a:rPr lang="es-ES" sz="1800" dirty="0"/>
              <a:t> de asignar</a:t>
            </a:r>
          </a:p>
        </p:txBody>
      </p:sp>
      <p:pic>
        <p:nvPicPr>
          <p:cNvPr id="4" name="Imagen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51358" y="822740"/>
            <a:ext cx="1226955" cy="1306434"/>
          </a:xfrm>
          <a:prstGeom prst="rect">
            <a:avLst/>
          </a:prstGeom>
        </p:spPr>
      </p:pic>
      <p:pic>
        <p:nvPicPr>
          <p:cNvPr id="6" name="Imagen 5"/>
          <p:cNvPicPr>
            <a:picLocks noChangeAspect="1"/>
          </p:cNvPicPr>
          <p:nvPr/>
        </p:nvPicPr>
        <p:blipFill rotWithShape="1">
          <a:blip r:embed="rId4"/>
          <a:srcRect l="1" t="3578" r="1867" b="5553"/>
          <a:stretch/>
        </p:blipFill>
        <p:spPr>
          <a:xfrm>
            <a:off x="7020274" y="3295659"/>
            <a:ext cx="3531084" cy="2166332"/>
          </a:xfrm>
          <a:prstGeom prst="rect">
            <a:avLst/>
          </a:prstGeom>
        </p:spPr>
      </p:pic>
      <p:sp>
        <p:nvSpPr>
          <p:cNvPr id="7" name="CuadroTexto 6"/>
          <p:cNvSpPr txBox="1"/>
          <p:nvPr/>
        </p:nvSpPr>
        <p:spPr>
          <a:xfrm>
            <a:off x="11546732" y="291830"/>
            <a:ext cx="418704" cy="369332"/>
          </a:xfrm>
          <a:prstGeom prst="rect">
            <a:avLst/>
          </a:prstGeom>
          <a:noFill/>
        </p:spPr>
        <p:txBody>
          <a:bodyPr wrap="none" rtlCol="0">
            <a:spAutoFit/>
          </a:bodyPr>
          <a:lstStyle/>
          <a:p>
            <a:r>
              <a:rPr lang="es-CO" dirty="0"/>
              <a:t>14</a:t>
            </a:r>
          </a:p>
        </p:txBody>
      </p:sp>
    </p:spTree>
    <p:extLst>
      <p:ext uri="{BB962C8B-B14F-4D97-AF65-F5344CB8AC3E}">
        <p14:creationId xmlns:p14="http://schemas.microsoft.com/office/powerpoint/2010/main" val="138337100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272FE0-03B6-4A43-8350-5FC98F7058BC}"/>
              </a:ext>
            </a:extLst>
          </p:cNvPr>
          <p:cNvSpPr>
            <a:spLocks noGrp="1"/>
          </p:cNvSpPr>
          <p:nvPr>
            <p:ph type="title"/>
          </p:nvPr>
        </p:nvSpPr>
        <p:spPr>
          <a:xfrm>
            <a:off x="638175" y="395019"/>
            <a:ext cx="10515600" cy="1379454"/>
          </a:xfrm>
        </p:spPr>
        <p:txBody>
          <a:bodyPr>
            <a:noAutofit/>
          </a:bodyPr>
          <a:lstStyle/>
          <a:p>
            <a:pPr>
              <a:defRPr/>
            </a:pPr>
            <a:r>
              <a:rPr lang="es-CO" sz="3200" dirty="0">
                <a:effectLst>
                  <a:outerShdw blurRad="38100" dist="38100" dir="2700000" algn="tl">
                    <a:srgbClr val="000000">
                      <a:alpha val="43137"/>
                    </a:srgbClr>
                  </a:outerShdw>
                </a:effectLst>
                <a:latin typeface="Arial Black" panose="020B0A04020102020204" pitchFamily="34" charset="0"/>
              </a:rPr>
              <a:t>VOI</a:t>
            </a:r>
          </a:p>
        </p:txBody>
      </p:sp>
      <p:sp>
        <p:nvSpPr>
          <p:cNvPr id="8" name="Marcador de texto 7"/>
          <p:cNvSpPr>
            <a:spLocks noGrp="1"/>
          </p:cNvSpPr>
          <p:nvPr>
            <p:ph type="body" sz="quarter" idx="10"/>
          </p:nvPr>
        </p:nvSpPr>
        <p:spPr/>
        <p:txBody>
          <a:bodyPr/>
          <a:lstStyle/>
          <a:p>
            <a:endParaRPr lang="es-CO" dirty="0"/>
          </a:p>
        </p:txBody>
      </p:sp>
      <p:sp>
        <p:nvSpPr>
          <p:cNvPr id="7" name="CuadroTexto 6"/>
          <p:cNvSpPr txBox="1"/>
          <p:nvPr/>
        </p:nvSpPr>
        <p:spPr>
          <a:xfrm>
            <a:off x="11546732" y="291830"/>
            <a:ext cx="418704" cy="369332"/>
          </a:xfrm>
          <a:prstGeom prst="rect">
            <a:avLst/>
          </a:prstGeom>
          <a:noFill/>
        </p:spPr>
        <p:txBody>
          <a:bodyPr wrap="none" rtlCol="0">
            <a:spAutoFit/>
          </a:bodyPr>
          <a:lstStyle/>
          <a:p>
            <a:r>
              <a:rPr lang="es-CO" dirty="0"/>
              <a:t>19</a:t>
            </a:r>
          </a:p>
        </p:txBody>
      </p:sp>
      <p:sp>
        <p:nvSpPr>
          <p:cNvPr id="4" name="CuadroTexto 3"/>
          <p:cNvSpPr txBox="1"/>
          <p:nvPr/>
        </p:nvSpPr>
        <p:spPr>
          <a:xfrm>
            <a:off x="1395544" y="6196519"/>
            <a:ext cx="4258025" cy="276999"/>
          </a:xfrm>
          <a:prstGeom prst="rect">
            <a:avLst/>
          </a:prstGeom>
          <a:noFill/>
        </p:spPr>
        <p:txBody>
          <a:bodyPr wrap="none" rtlCol="0">
            <a:spAutoFit/>
          </a:bodyPr>
          <a:lstStyle/>
          <a:p>
            <a:r>
              <a:rPr lang="es-CO" sz="1200" dirty="0"/>
              <a:t>https://www.who.int/en/activities/tracking-SARS-CoV-2-variants/</a:t>
            </a:r>
          </a:p>
        </p:txBody>
      </p:sp>
      <p:pic>
        <p:nvPicPr>
          <p:cNvPr id="5" name="Imagen 4">
            <a:extLst>
              <a:ext uri="{FF2B5EF4-FFF2-40B4-BE49-F238E27FC236}">
                <a16:creationId xmlns:a16="http://schemas.microsoft.com/office/drawing/2014/main" id="{9DA9CF58-D21F-8979-2A30-0EF525A19063}"/>
              </a:ext>
            </a:extLst>
          </p:cNvPr>
          <p:cNvPicPr>
            <a:picLocks noChangeAspect="1"/>
          </p:cNvPicPr>
          <p:nvPr/>
        </p:nvPicPr>
        <p:blipFill>
          <a:blip r:embed="rId3"/>
          <a:stretch>
            <a:fillRect/>
          </a:stretch>
        </p:blipFill>
        <p:spPr>
          <a:xfrm>
            <a:off x="2537040" y="113927"/>
            <a:ext cx="6841851" cy="5317501"/>
          </a:xfrm>
          <a:prstGeom prst="rect">
            <a:avLst/>
          </a:prstGeom>
        </p:spPr>
      </p:pic>
    </p:spTree>
    <p:extLst>
      <p:ext uri="{BB962C8B-B14F-4D97-AF65-F5344CB8AC3E}">
        <p14:creationId xmlns:p14="http://schemas.microsoft.com/office/powerpoint/2010/main" val="221462616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272FE0-03B6-4A43-8350-5FC98F7058BC}"/>
              </a:ext>
            </a:extLst>
          </p:cNvPr>
          <p:cNvSpPr>
            <a:spLocks noGrp="1"/>
          </p:cNvSpPr>
          <p:nvPr>
            <p:ph type="title"/>
          </p:nvPr>
        </p:nvSpPr>
        <p:spPr>
          <a:xfrm>
            <a:off x="638175" y="395019"/>
            <a:ext cx="10515600" cy="1379454"/>
          </a:xfrm>
        </p:spPr>
        <p:txBody>
          <a:bodyPr>
            <a:noAutofit/>
          </a:bodyPr>
          <a:lstStyle/>
          <a:p>
            <a:pPr>
              <a:defRPr/>
            </a:pPr>
            <a:r>
              <a:rPr lang="es-CO" sz="3200" dirty="0">
                <a:effectLst>
                  <a:outerShdw blurRad="38100" dist="38100" dir="2700000" algn="tl">
                    <a:srgbClr val="000000">
                      <a:alpha val="43137"/>
                    </a:srgbClr>
                  </a:outerShdw>
                </a:effectLst>
                <a:latin typeface="Arial Black" panose="020B0A04020102020204" pitchFamily="34" charset="0"/>
              </a:rPr>
              <a:t>VUM</a:t>
            </a:r>
          </a:p>
        </p:txBody>
      </p:sp>
      <p:sp>
        <p:nvSpPr>
          <p:cNvPr id="8" name="Marcador de texto 7"/>
          <p:cNvSpPr>
            <a:spLocks noGrp="1"/>
          </p:cNvSpPr>
          <p:nvPr>
            <p:ph type="body" sz="quarter" idx="10"/>
          </p:nvPr>
        </p:nvSpPr>
        <p:spPr/>
        <p:txBody>
          <a:bodyPr/>
          <a:lstStyle/>
          <a:p>
            <a:endParaRPr lang="es-CO" dirty="0"/>
          </a:p>
        </p:txBody>
      </p:sp>
      <p:sp>
        <p:nvSpPr>
          <p:cNvPr id="7" name="CuadroTexto 6"/>
          <p:cNvSpPr txBox="1"/>
          <p:nvPr/>
        </p:nvSpPr>
        <p:spPr>
          <a:xfrm>
            <a:off x="11546732" y="291830"/>
            <a:ext cx="418704" cy="369332"/>
          </a:xfrm>
          <a:prstGeom prst="rect">
            <a:avLst/>
          </a:prstGeom>
          <a:noFill/>
        </p:spPr>
        <p:txBody>
          <a:bodyPr wrap="none" rtlCol="0">
            <a:spAutoFit/>
          </a:bodyPr>
          <a:lstStyle/>
          <a:p>
            <a:r>
              <a:rPr lang="es-CO" dirty="0"/>
              <a:t>19</a:t>
            </a:r>
          </a:p>
        </p:txBody>
      </p:sp>
      <p:sp>
        <p:nvSpPr>
          <p:cNvPr id="4" name="CuadroTexto 3"/>
          <p:cNvSpPr txBox="1"/>
          <p:nvPr/>
        </p:nvSpPr>
        <p:spPr>
          <a:xfrm>
            <a:off x="1395544" y="6196519"/>
            <a:ext cx="4258025" cy="276999"/>
          </a:xfrm>
          <a:prstGeom prst="rect">
            <a:avLst/>
          </a:prstGeom>
          <a:noFill/>
        </p:spPr>
        <p:txBody>
          <a:bodyPr wrap="none" rtlCol="0">
            <a:spAutoFit/>
          </a:bodyPr>
          <a:lstStyle/>
          <a:p>
            <a:r>
              <a:rPr lang="es-CO" sz="1200" dirty="0"/>
              <a:t>https://www.who.int/en/activities/tracking-SARS-CoV-2-variants/</a:t>
            </a:r>
          </a:p>
        </p:txBody>
      </p:sp>
      <p:pic>
        <p:nvPicPr>
          <p:cNvPr id="9" name="Imagen 8">
            <a:extLst>
              <a:ext uri="{FF2B5EF4-FFF2-40B4-BE49-F238E27FC236}">
                <a16:creationId xmlns:a16="http://schemas.microsoft.com/office/drawing/2014/main" id="{95998BD2-7831-5C9B-66C4-C58A3351EC30}"/>
              </a:ext>
            </a:extLst>
          </p:cNvPr>
          <p:cNvPicPr>
            <a:picLocks noChangeAspect="1"/>
          </p:cNvPicPr>
          <p:nvPr/>
        </p:nvPicPr>
        <p:blipFill>
          <a:blip r:embed="rId3"/>
          <a:stretch>
            <a:fillRect/>
          </a:stretch>
        </p:blipFill>
        <p:spPr>
          <a:xfrm>
            <a:off x="632655" y="2393727"/>
            <a:ext cx="10914077" cy="2478157"/>
          </a:xfrm>
          <a:prstGeom prst="rect">
            <a:avLst/>
          </a:prstGeom>
        </p:spPr>
      </p:pic>
    </p:spTree>
    <p:extLst>
      <p:ext uri="{BB962C8B-B14F-4D97-AF65-F5344CB8AC3E}">
        <p14:creationId xmlns:p14="http://schemas.microsoft.com/office/powerpoint/2010/main" val="252673848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Una sopa de variantes y apodos de twitter</a:t>
            </a:r>
          </a:p>
        </p:txBody>
      </p:sp>
      <p:sp>
        <p:nvSpPr>
          <p:cNvPr id="3" name="Marcador de texto 2"/>
          <p:cNvSpPr>
            <a:spLocks noGrp="1"/>
          </p:cNvSpPr>
          <p:nvPr>
            <p:ph type="body" sz="quarter" idx="10"/>
          </p:nvPr>
        </p:nvSpPr>
        <p:spPr/>
        <p:txBody>
          <a:bodyPr/>
          <a:lstStyle/>
          <a:p>
            <a:endParaRPr lang="es-CO"/>
          </a:p>
        </p:txBody>
      </p:sp>
      <p:pic>
        <p:nvPicPr>
          <p:cNvPr id="5" name="Imagen 4" descr="Gráfico&#10;&#10;Descripción generada automáticamente con confianza media">
            <a:extLst>
              <a:ext uri="{FF2B5EF4-FFF2-40B4-BE49-F238E27FC236}">
                <a16:creationId xmlns:a16="http://schemas.microsoft.com/office/drawing/2014/main" id="{47E20D2D-AA2B-7FB1-8BAB-8890A396C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860" y="1991336"/>
            <a:ext cx="7712279" cy="4338157"/>
          </a:xfrm>
          <a:prstGeom prst="rect">
            <a:avLst/>
          </a:prstGeom>
        </p:spPr>
      </p:pic>
    </p:spTree>
    <p:extLst>
      <p:ext uri="{BB962C8B-B14F-4D97-AF65-F5344CB8AC3E}">
        <p14:creationId xmlns:p14="http://schemas.microsoft.com/office/powerpoint/2010/main" val="170957216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AED4B-ADE5-F3F7-1D7D-EF8FEF18BC3F}"/>
              </a:ext>
            </a:extLst>
          </p:cNvPr>
          <p:cNvSpPr>
            <a:spLocks noGrp="1"/>
          </p:cNvSpPr>
          <p:nvPr>
            <p:ph type="title"/>
          </p:nvPr>
        </p:nvSpPr>
        <p:spPr/>
        <p:txBody>
          <a:bodyPr/>
          <a:lstStyle/>
          <a:p>
            <a:r>
              <a:rPr lang="es-CO" dirty="0"/>
              <a:t>Se observa convergencia de mutaciones</a:t>
            </a:r>
          </a:p>
        </p:txBody>
      </p:sp>
      <p:sp>
        <p:nvSpPr>
          <p:cNvPr id="3" name="Marcador de texto 2">
            <a:extLst>
              <a:ext uri="{FF2B5EF4-FFF2-40B4-BE49-F238E27FC236}">
                <a16:creationId xmlns:a16="http://schemas.microsoft.com/office/drawing/2014/main" id="{76EF6AF0-4D46-4C57-CAE1-0BD834297F9E}"/>
              </a:ext>
            </a:extLst>
          </p:cNvPr>
          <p:cNvSpPr>
            <a:spLocks noGrp="1"/>
          </p:cNvSpPr>
          <p:nvPr>
            <p:ph type="body" sz="quarter" idx="10"/>
          </p:nvPr>
        </p:nvSpPr>
        <p:spPr/>
        <p:txBody>
          <a:bodyPr/>
          <a:lstStyle/>
          <a:p>
            <a:endParaRPr lang="es-CO"/>
          </a:p>
        </p:txBody>
      </p:sp>
      <p:pic>
        <p:nvPicPr>
          <p:cNvPr id="4" name="Picture 2">
            <a:extLst>
              <a:ext uri="{FF2B5EF4-FFF2-40B4-BE49-F238E27FC236}">
                <a16:creationId xmlns:a16="http://schemas.microsoft.com/office/drawing/2014/main" id="{06F49437-F99E-DF7C-D826-87AFCED76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671" y="1890667"/>
            <a:ext cx="8338657" cy="469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20959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E980D-927A-9B93-E454-D7A8189B7D1E}"/>
              </a:ext>
            </a:extLst>
          </p:cNvPr>
          <p:cNvSpPr>
            <a:spLocks noGrp="1"/>
          </p:cNvSpPr>
          <p:nvPr>
            <p:ph type="title"/>
          </p:nvPr>
        </p:nvSpPr>
        <p:spPr/>
        <p:txBody>
          <a:bodyPr/>
          <a:lstStyle/>
          <a:p>
            <a:r>
              <a:rPr lang="es-CO" dirty="0"/>
              <a:t>Recombinación</a:t>
            </a:r>
          </a:p>
        </p:txBody>
      </p:sp>
      <p:sp>
        <p:nvSpPr>
          <p:cNvPr id="3" name="Marcador de texto 2">
            <a:extLst>
              <a:ext uri="{FF2B5EF4-FFF2-40B4-BE49-F238E27FC236}">
                <a16:creationId xmlns:a16="http://schemas.microsoft.com/office/drawing/2014/main" id="{1B7E33B3-A7F1-DC91-8845-CE8809280356}"/>
              </a:ext>
            </a:extLst>
          </p:cNvPr>
          <p:cNvSpPr>
            <a:spLocks noGrp="1"/>
          </p:cNvSpPr>
          <p:nvPr>
            <p:ph type="body" sz="quarter" idx="10"/>
          </p:nvPr>
        </p:nvSpPr>
        <p:spPr/>
        <p:txBody>
          <a:bodyPr/>
          <a:lstStyle/>
          <a:p>
            <a:endParaRPr lang="es-CO" dirty="0"/>
          </a:p>
        </p:txBody>
      </p:sp>
      <p:pic>
        <p:nvPicPr>
          <p:cNvPr id="3074" name="Picture 2" descr="Schema showing genomes as colored lines. Where only one lineage is present, all lines are shades of red, and making a copy by switching between them produces a 'child' that's two shades of red. When two lineages are present, some lines are red, and some blue. When copying and switching between these lines, you now get a 'child' that's half red, half blue. That is a recombinant. This highlights that the process may happen often, but we only 'see' a recombinant when multiple lineages are present, with unique mutations that mean we can tell them apart.">
            <a:extLst>
              <a:ext uri="{FF2B5EF4-FFF2-40B4-BE49-F238E27FC236}">
                <a16:creationId xmlns:a16="http://schemas.microsoft.com/office/drawing/2014/main" id="{2D28B095-2014-CEA9-1746-46F936F973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78" b="51103"/>
          <a:stretch/>
        </p:blipFill>
        <p:spPr bwMode="auto">
          <a:xfrm>
            <a:off x="2555081" y="2780039"/>
            <a:ext cx="6681788" cy="129548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6C48B0F-4C2D-B56E-7063-A295B596A392}"/>
              </a:ext>
            </a:extLst>
          </p:cNvPr>
          <p:cNvSpPr txBox="1"/>
          <p:nvPr/>
        </p:nvSpPr>
        <p:spPr>
          <a:xfrm>
            <a:off x="2555080" y="1917331"/>
            <a:ext cx="6962227" cy="646331"/>
          </a:xfrm>
          <a:prstGeom prst="rect">
            <a:avLst/>
          </a:prstGeom>
          <a:noFill/>
        </p:spPr>
        <p:txBody>
          <a:bodyPr wrap="none" rtlCol="0">
            <a:spAutoFit/>
          </a:bodyPr>
          <a:lstStyle/>
          <a:p>
            <a:r>
              <a:rPr lang="es-CO" dirty="0"/>
              <a:t>“Cambio de templado” al copiar con cierta frecuencia, pero al estar</a:t>
            </a:r>
            <a:br>
              <a:rPr lang="es-CO" dirty="0"/>
            </a:br>
            <a:r>
              <a:rPr lang="es-CO" dirty="0"/>
              <a:t>infectado con un solo linaje, la mayoría de templados van a ser </a:t>
            </a:r>
            <a:r>
              <a:rPr lang="es-CO" dirty="0" err="1"/>
              <a:t>identicos</a:t>
            </a:r>
            <a:endParaRPr lang="es-CO" dirty="0"/>
          </a:p>
        </p:txBody>
      </p:sp>
      <p:pic>
        <p:nvPicPr>
          <p:cNvPr id="5" name="Picture 2" descr="Schema showing genomes as colored lines. Where only one lineage is present, all lines are shades of red, and making a copy by switching between them produces a 'child' that's two shades of red. When two lineages are present, some lines are red, and some blue. When copying and switching between these lines, you now get a 'child' that's half red, half blue. That is a recombinant. This highlights that the process may happen often, but we only 'see' a recombinant when multiple lineages are present, with unique mutations that mean we can tell them apart.">
            <a:extLst>
              <a:ext uri="{FF2B5EF4-FFF2-40B4-BE49-F238E27FC236}">
                <a16:creationId xmlns:a16="http://schemas.microsoft.com/office/drawing/2014/main" id="{0D538D0E-6BBC-9B5E-46DC-91A95E00B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290" b="-1"/>
          <a:stretch/>
        </p:blipFill>
        <p:spPr bwMode="auto">
          <a:xfrm>
            <a:off x="2555080" y="4828171"/>
            <a:ext cx="6681788" cy="137945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214F9A2-8CD1-040E-BD10-6D4C0ED56277}"/>
              </a:ext>
            </a:extLst>
          </p:cNvPr>
          <p:cNvSpPr txBox="1"/>
          <p:nvPr/>
        </p:nvSpPr>
        <p:spPr>
          <a:xfrm>
            <a:off x="2414860" y="4291905"/>
            <a:ext cx="7816050" cy="646331"/>
          </a:xfrm>
          <a:prstGeom prst="rect">
            <a:avLst/>
          </a:prstGeom>
          <a:noFill/>
        </p:spPr>
        <p:txBody>
          <a:bodyPr wrap="none" rtlCol="0">
            <a:spAutoFit/>
          </a:bodyPr>
          <a:lstStyle/>
          <a:p>
            <a:r>
              <a:rPr lang="es-CO" dirty="0"/>
              <a:t>Sin embargo, si existe </a:t>
            </a:r>
            <a:r>
              <a:rPr lang="es-CO" dirty="0" err="1"/>
              <a:t>co-infección</a:t>
            </a:r>
            <a:r>
              <a:rPr lang="es-CO" dirty="0"/>
              <a:t> con más de un linaje, este “cambio de</a:t>
            </a:r>
            <a:br>
              <a:rPr lang="es-CO" dirty="0"/>
            </a:br>
            <a:r>
              <a:rPr lang="es-CO" dirty="0"/>
              <a:t>templado” se hace evidente ya que mutaciones provienen de distintos parentales</a:t>
            </a:r>
          </a:p>
        </p:txBody>
      </p:sp>
    </p:spTree>
    <p:extLst>
      <p:ext uri="{BB962C8B-B14F-4D97-AF65-F5344CB8AC3E}">
        <p14:creationId xmlns:p14="http://schemas.microsoft.com/office/powerpoint/2010/main" val="15005511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249AE8-0801-0FAE-211D-FB1492E5C3E2}"/>
              </a:ext>
            </a:extLst>
          </p:cNvPr>
          <p:cNvSpPr>
            <a:spLocks noGrp="1"/>
          </p:cNvSpPr>
          <p:nvPr>
            <p:ph type="title"/>
          </p:nvPr>
        </p:nvSpPr>
        <p:spPr/>
        <p:txBody>
          <a:bodyPr/>
          <a:lstStyle/>
          <a:p>
            <a:r>
              <a:rPr lang="es-CO" dirty="0"/>
              <a:t>Detección de recombinantes</a:t>
            </a:r>
          </a:p>
        </p:txBody>
      </p:sp>
      <p:sp>
        <p:nvSpPr>
          <p:cNvPr id="4" name="Marcador de contenido 3">
            <a:extLst>
              <a:ext uri="{FF2B5EF4-FFF2-40B4-BE49-F238E27FC236}">
                <a16:creationId xmlns:a16="http://schemas.microsoft.com/office/drawing/2014/main" id="{8F419B54-609C-0EDC-4160-5A967F8A96FB}"/>
              </a:ext>
            </a:extLst>
          </p:cNvPr>
          <p:cNvSpPr>
            <a:spLocks noGrp="1"/>
          </p:cNvSpPr>
          <p:nvPr>
            <p:ph sz="half" idx="1"/>
          </p:nvPr>
        </p:nvSpPr>
        <p:spPr/>
        <p:txBody>
          <a:bodyPr/>
          <a:lstStyle/>
          <a:p>
            <a:endParaRPr lang="es-CO"/>
          </a:p>
        </p:txBody>
      </p:sp>
      <p:sp>
        <p:nvSpPr>
          <p:cNvPr id="5" name="Marcador de contenido 4">
            <a:extLst>
              <a:ext uri="{FF2B5EF4-FFF2-40B4-BE49-F238E27FC236}">
                <a16:creationId xmlns:a16="http://schemas.microsoft.com/office/drawing/2014/main" id="{340AFAEF-B95C-DDC4-BED2-D884E99EC32E}"/>
              </a:ext>
            </a:extLst>
          </p:cNvPr>
          <p:cNvSpPr>
            <a:spLocks noGrp="1"/>
          </p:cNvSpPr>
          <p:nvPr>
            <p:ph sz="half" idx="2"/>
          </p:nvPr>
        </p:nvSpPr>
        <p:spPr>
          <a:xfrm>
            <a:off x="7905750" y="1825625"/>
            <a:ext cx="3448050" cy="4351338"/>
          </a:xfrm>
        </p:spPr>
        <p:txBody>
          <a:bodyPr/>
          <a:lstStyle/>
          <a:p>
            <a:r>
              <a:rPr lang="es-CO" dirty="0"/>
              <a:t>Perfiles de mutación novedosos</a:t>
            </a:r>
          </a:p>
          <a:p>
            <a:r>
              <a:rPr lang="es-CO" dirty="0"/>
              <a:t>Ramas largas en la filogenia</a:t>
            </a:r>
          </a:p>
          <a:p>
            <a:r>
              <a:rPr lang="es-CO" dirty="0"/>
              <a:t>Mezcla de mutaciones características de distintos linajes.</a:t>
            </a:r>
          </a:p>
        </p:txBody>
      </p:sp>
      <p:pic>
        <p:nvPicPr>
          <p:cNvPr id="2050" name="Picture 2" descr="A diagram showing two SARS-CoV-2 genomes, zoomed to the spike S1 subunit (first half of Spike), as lines. At the top, parent genome BJ.1 is in purple, and parent genome BM.1.1.1 is below in red. The NTD is shown as a blue shaded area, and RBD as an orange shaded area.&#10;Towards the end of the lines (around position 250), the purple and red lines cross over each other, to show the recombination (so that red, BJ.1, is now at the top, and purple, BM.1.1.1 is now at the bottom).&#10;&#10;Below this is another line representing XBB, with defining mutations marked. At the start is is purple to represent the BJ.1 parent, and around position 250 it changes to red, to show the BM.1.1.1 parent.">
            <a:extLst>
              <a:ext uri="{FF2B5EF4-FFF2-40B4-BE49-F238E27FC236}">
                <a16:creationId xmlns:a16="http://schemas.microsoft.com/office/drawing/2014/main" id="{BE12758C-D3CA-8E96-6E32-46788D66C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6958965" cy="411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187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4505799-3F99-F0AA-46C2-99390EFC062A}"/>
              </a:ext>
            </a:extLst>
          </p:cNvPr>
          <p:cNvSpPr>
            <a:spLocks noGrp="1"/>
          </p:cNvSpPr>
          <p:nvPr>
            <p:ph type="title"/>
          </p:nvPr>
        </p:nvSpPr>
        <p:spPr/>
        <p:txBody>
          <a:bodyPr/>
          <a:lstStyle/>
          <a:p>
            <a:r>
              <a:rPr lang="es-CO" dirty="0"/>
              <a:t>Detección de recombinantes</a:t>
            </a:r>
          </a:p>
        </p:txBody>
      </p:sp>
      <p:sp>
        <p:nvSpPr>
          <p:cNvPr id="5" name="Marcador de contenido 4">
            <a:extLst>
              <a:ext uri="{FF2B5EF4-FFF2-40B4-BE49-F238E27FC236}">
                <a16:creationId xmlns:a16="http://schemas.microsoft.com/office/drawing/2014/main" id="{FD5E2376-08C2-0BCB-A8BE-15E3BA499C5C}"/>
              </a:ext>
            </a:extLst>
          </p:cNvPr>
          <p:cNvSpPr>
            <a:spLocks noGrp="1"/>
          </p:cNvSpPr>
          <p:nvPr>
            <p:ph sz="half" idx="1"/>
          </p:nvPr>
        </p:nvSpPr>
        <p:spPr/>
        <p:txBody>
          <a:bodyPr/>
          <a:lstStyle/>
          <a:p>
            <a:endParaRPr lang="es-CO"/>
          </a:p>
        </p:txBody>
      </p:sp>
      <p:sp>
        <p:nvSpPr>
          <p:cNvPr id="6" name="Marcador de contenido 5">
            <a:extLst>
              <a:ext uri="{FF2B5EF4-FFF2-40B4-BE49-F238E27FC236}">
                <a16:creationId xmlns:a16="http://schemas.microsoft.com/office/drawing/2014/main" id="{32556B2D-9D70-FB4A-7EC6-2DE37FA2F09A}"/>
              </a:ext>
            </a:extLst>
          </p:cNvPr>
          <p:cNvSpPr>
            <a:spLocks noGrp="1"/>
          </p:cNvSpPr>
          <p:nvPr>
            <p:ph sz="half" idx="2"/>
          </p:nvPr>
        </p:nvSpPr>
        <p:spPr/>
        <p:txBody>
          <a:bodyPr/>
          <a:lstStyle/>
          <a:p>
            <a:r>
              <a:rPr lang="es-CO" dirty="0"/>
              <a:t>Reconociendo las mutaciones V445P de BJ.1 y N460K de BM.1.1.1 se deduce que el punto de quiebre se encontraba entre estas coordenadas</a:t>
            </a:r>
          </a:p>
        </p:txBody>
      </p:sp>
      <p:pic>
        <p:nvPicPr>
          <p:cNvPr id="4098" name="Picture 2" descr="A zoom-in of the figure in tweets 1 and 3, showing only the end of the S1 subunit of spike. The diagram focuses on where the red and purple lines cross, which is the breakpoint or recombination point. Boxes highlight the V455P mutation in the BJ.1 parent and the N460K mutation in the BM.1.1.1 parent, which are unique to each parent.&#10;&#10;Below, the XBB genome is shown, again as first purple, then red. Because both the V455P mutation and the N460K mutation are present in XBB (one from each parent), this means the breakpoint is very likely between these two mutations.">
            <a:extLst>
              <a:ext uri="{FF2B5EF4-FFF2-40B4-BE49-F238E27FC236}">
                <a16:creationId xmlns:a16="http://schemas.microsoft.com/office/drawing/2014/main" id="{D4D5DBCC-FFBD-A6FD-6932-F54CF3438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4962762" cy="441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72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CAA238-79FD-10FD-85CC-41A0AB462BD8}"/>
              </a:ext>
            </a:extLst>
          </p:cNvPr>
          <p:cNvSpPr>
            <a:spLocks noGrp="1"/>
          </p:cNvSpPr>
          <p:nvPr>
            <p:ph type="title"/>
          </p:nvPr>
        </p:nvSpPr>
        <p:spPr/>
        <p:txBody>
          <a:bodyPr/>
          <a:lstStyle/>
          <a:p>
            <a:r>
              <a:rPr lang="es-CO" dirty="0"/>
              <a:t>Infecciones persistentes</a:t>
            </a:r>
          </a:p>
        </p:txBody>
      </p:sp>
      <p:sp>
        <p:nvSpPr>
          <p:cNvPr id="4" name="Marcador de texto 3">
            <a:extLst>
              <a:ext uri="{FF2B5EF4-FFF2-40B4-BE49-F238E27FC236}">
                <a16:creationId xmlns:a16="http://schemas.microsoft.com/office/drawing/2014/main" id="{CF256282-D17C-DC80-977D-EC46AA67785C}"/>
              </a:ext>
            </a:extLst>
          </p:cNvPr>
          <p:cNvSpPr>
            <a:spLocks noGrp="1"/>
          </p:cNvSpPr>
          <p:nvPr>
            <p:ph type="body" idx="1"/>
          </p:nvPr>
        </p:nvSpPr>
        <p:spPr/>
        <p:txBody>
          <a:bodyPr/>
          <a:lstStyle/>
          <a:p>
            <a:r>
              <a:rPr lang="es-CO" dirty="0"/>
              <a:t>Variantes de saltación</a:t>
            </a:r>
          </a:p>
        </p:txBody>
      </p:sp>
      <p:sp>
        <p:nvSpPr>
          <p:cNvPr id="5" name="Marcador de contenido 4">
            <a:extLst>
              <a:ext uri="{FF2B5EF4-FFF2-40B4-BE49-F238E27FC236}">
                <a16:creationId xmlns:a16="http://schemas.microsoft.com/office/drawing/2014/main" id="{C7DC42F2-E830-2E34-E94D-3C63A8AC1D8F}"/>
              </a:ext>
            </a:extLst>
          </p:cNvPr>
          <p:cNvSpPr>
            <a:spLocks noGrp="1"/>
          </p:cNvSpPr>
          <p:nvPr>
            <p:ph sz="half" idx="2"/>
          </p:nvPr>
        </p:nvSpPr>
        <p:spPr/>
        <p:txBody>
          <a:bodyPr>
            <a:normAutofit lnSpcReduction="10000"/>
          </a:bodyPr>
          <a:lstStyle/>
          <a:p>
            <a:r>
              <a:rPr lang="es-CO" dirty="0"/>
              <a:t>Aparición ‘por sorpresa’ de linajes antiguos con exceso de mutaciones.</a:t>
            </a:r>
          </a:p>
          <a:p>
            <a:pPr lvl="1"/>
            <a:r>
              <a:rPr lang="es-CO" dirty="0"/>
              <a:t>Ómicron</a:t>
            </a:r>
          </a:p>
          <a:p>
            <a:pPr lvl="1"/>
            <a:r>
              <a:rPr lang="es-CO" dirty="0"/>
              <a:t>BA.2.86</a:t>
            </a:r>
          </a:p>
          <a:p>
            <a:r>
              <a:rPr lang="es-CO" dirty="0"/>
              <a:t>Posible origen en infecciones crónicas o en pacientes inmunosuprimidos</a:t>
            </a:r>
          </a:p>
          <a:p>
            <a:r>
              <a:rPr lang="es-CO" dirty="0"/>
              <a:t>Ramas largas en filogenia</a:t>
            </a:r>
          </a:p>
        </p:txBody>
      </p:sp>
      <p:sp>
        <p:nvSpPr>
          <p:cNvPr id="6" name="Marcador de texto 5">
            <a:extLst>
              <a:ext uri="{FF2B5EF4-FFF2-40B4-BE49-F238E27FC236}">
                <a16:creationId xmlns:a16="http://schemas.microsoft.com/office/drawing/2014/main" id="{918DAC81-0136-497D-1CDF-C44D47C6115B}"/>
              </a:ext>
            </a:extLst>
          </p:cNvPr>
          <p:cNvSpPr>
            <a:spLocks noGrp="1"/>
          </p:cNvSpPr>
          <p:nvPr>
            <p:ph type="body" sz="quarter" idx="3"/>
          </p:nvPr>
        </p:nvSpPr>
        <p:spPr/>
        <p:txBody>
          <a:bodyPr/>
          <a:lstStyle/>
          <a:p>
            <a:endParaRPr lang="es-CO" dirty="0"/>
          </a:p>
        </p:txBody>
      </p:sp>
      <p:sp>
        <p:nvSpPr>
          <p:cNvPr id="7" name="Marcador de contenido 6">
            <a:extLst>
              <a:ext uri="{FF2B5EF4-FFF2-40B4-BE49-F238E27FC236}">
                <a16:creationId xmlns:a16="http://schemas.microsoft.com/office/drawing/2014/main" id="{CC8E6342-2027-F0BE-4F75-0E8DBC5002E3}"/>
              </a:ext>
            </a:extLst>
          </p:cNvPr>
          <p:cNvSpPr>
            <a:spLocks noGrp="1"/>
          </p:cNvSpPr>
          <p:nvPr>
            <p:ph sz="quarter" idx="4"/>
          </p:nvPr>
        </p:nvSpPr>
        <p:spPr/>
        <p:txBody>
          <a:bodyPr>
            <a:normAutofit lnSpcReduction="10000"/>
          </a:bodyPr>
          <a:lstStyle/>
          <a:p>
            <a:endParaRPr lang="es-CO"/>
          </a:p>
        </p:txBody>
      </p:sp>
    </p:spTree>
    <p:extLst>
      <p:ext uri="{BB962C8B-B14F-4D97-AF65-F5344CB8AC3E}">
        <p14:creationId xmlns:p14="http://schemas.microsoft.com/office/powerpoint/2010/main" val="1502177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CAA238-79FD-10FD-85CC-41A0AB462BD8}"/>
              </a:ext>
            </a:extLst>
          </p:cNvPr>
          <p:cNvSpPr>
            <a:spLocks noGrp="1"/>
          </p:cNvSpPr>
          <p:nvPr>
            <p:ph type="title"/>
          </p:nvPr>
        </p:nvSpPr>
        <p:spPr/>
        <p:txBody>
          <a:bodyPr/>
          <a:lstStyle/>
          <a:p>
            <a:r>
              <a:rPr lang="es-CO" dirty="0"/>
              <a:t>Infecciones crónicas</a:t>
            </a:r>
          </a:p>
        </p:txBody>
      </p:sp>
      <p:sp>
        <p:nvSpPr>
          <p:cNvPr id="3" name="Marcador de contenido 2">
            <a:extLst>
              <a:ext uri="{FF2B5EF4-FFF2-40B4-BE49-F238E27FC236}">
                <a16:creationId xmlns:a16="http://schemas.microsoft.com/office/drawing/2014/main" id="{92F7F1EA-D35C-AB24-E082-769E4A0E64AD}"/>
              </a:ext>
            </a:extLst>
          </p:cNvPr>
          <p:cNvSpPr>
            <a:spLocks noGrp="1"/>
          </p:cNvSpPr>
          <p:nvPr>
            <p:ph idx="1"/>
          </p:nvPr>
        </p:nvSpPr>
        <p:spPr/>
        <p:txBody>
          <a:bodyPr/>
          <a:lstStyle/>
          <a:p>
            <a:endParaRPr lang="es-CO"/>
          </a:p>
        </p:txBody>
      </p:sp>
      <p:pic>
        <p:nvPicPr>
          <p:cNvPr id="7170" name="Picture 2" descr="Image">
            <a:extLst>
              <a:ext uri="{FF2B5EF4-FFF2-40B4-BE49-F238E27FC236}">
                <a16:creationId xmlns:a16="http://schemas.microsoft.com/office/drawing/2014/main" id="{65924C70-554A-BA2C-8933-B83D21CF5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97" b="10135"/>
          <a:stretch/>
        </p:blipFill>
        <p:spPr bwMode="auto">
          <a:xfrm>
            <a:off x="1363441" y="1568301"/>
            <a:ext cx="9465117" cy="470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6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2479520871_0_1120"/>
          <p:cNvSpPr txBox="1"/>
          <p:nvPr/>
        </p:nvSpPr>
        <p:spPr>
          <a:xfrm>
            <a:off x="294862" y="947930"/>
            <a:ext cx="11328015" cy="3566397"/>
          </a:xfrm>
          <a:prstGeom prst="rect">
            <a:avLst/>
          </a:prstGeom>
          <a:noFill/>
          <a:ln>
            <a:noFill/>
          </a:ln>
        </p:spPr>
        <p:txBody>
          <a:bodyPr spcFirstLastPara="1" wrap="square" lIns="121750" tIns="121750" rIns="121750" bIns="121750" anchor="ctr" anchorCtr="0">
            <a:noAutofit/>
          </a:bodyPr>
          <a:lstStyle/>
          <a:p>
            <a:pPr algn="ctr">
              <a:buClr>
                <a:srgbClr val="000000"/>
              </a:buClr>
              <a:buSzPts val="4000"/>
            </a:pPr>
            <a:r>
              <a:rPr lang="es-CO" sz="5327" dirty="0">
                <a:solidFill>
                  <a:schemeClr val="dk1"/>
                </a:solidFill>
              </a:rPr>
              <a:t>Tipificación de genomas virales</a:t>
            </a:r>
            <a:br>
              <a:rPr lang="es-CO" sz="5327" dirty="0">
                <a:solidFill>
                  <a:schemeClr val="dk1"/>
                </a:solidFill>
              </a:rPr>
            </a:br>
            <a:r>
              <a:rPr lang="es-CO" sz="5327" dirty="0">
                <a:solidFill>
                  <a:schemeClr val="dk1"/>
                </a:solidFill>
              </a:rPr>
              <a:t>en </a:t>
            </a:r>
            <a:r>
              <a:rPr lang="es-CO" sz="5327" dirty="0">
                <a:solidFill>
                  <a:schemeClr val="bg1"/>
                </a:solidFill>
              </a:rPr>
              <a:t>CZ ID</a:t>
            </a:r>
            <a:endParaRPr sz="5327" dirty="0">
              <a:solidFill>
                <a:schemeClr val="bg1"/>
              </a:solidFill>
              <a:latin typeface="Arial"/>
              <a:ea typeface="Arial"/>
              <a:cs typeface="Arial"/>
              <a:sym typeface="Arial"/>
            </a:endParaRPr>
          </a:p>
        </p:txBody>
      </p:sp>
      <p:sp>
        <p:nvSpPr>
          <p:cNvPr id="104" name="Google Shape;104;g22479520871_0_1120"/>
          <p:cNvSpPr txBox="1"/>
          <p:nvPr/>
        </p:nvSpPr>
        <p:spPr>
          <a:xfrm>
            <a:off x="3580572" y="3821682"/>
            <a:ext cx="5030856" cy="2213667"/>
          </a:xfrm>
          <a:prstGeom prst="rect">
            <a:avLst/>
          </a:prstGeom>
          <a:noFill/>
          <a:ln>
            <a:noFill/>
          </a:ln>
        </p:spPr>
        <p:txBody>
          <a:bodyPr spcFirstLastPara="1" wrap="square" lIns="121750" tIns="121750" rIns="121750" bIns="121750" anchor="ctr" anchorCtr="0">
            <a:noAutofit/>
          </a:bodyPr>
          <a:lstStyle/>
          <a:p>
            <a:pPr>
              <a:buClr>
                <a:srgbClr val="000000"/>
              </a:buClr>
              <a:buSzPts val="1400"/>
            </a:pPr>
            <a:endParaRPr sz="1864" dirty="0">
              <a:solidFill>
                <a:srgbClr val="000000"/>
              </a:solidFill>
              <a:latin typeface="Arial"/>
              <a:ea typeface="Arial"/>
              <a:cs typeface="Arial"/>
              <a:sym typeface="Arial"/>
            </a:endParaRPr>
          </a:p>
          <a:p>
            <a:pPr>
              <a:buClr>
                <a:srgbClr val="000000"/>
              </a:buClr>
              <a:buSzPts val="1400"/>
            </a:pPr>
            <a:endParaRPr sz="1864" dirty="0">
              <a:solidFill>
                <a:srgbClr val="000000"/>
              </a:solidFill>
              <a:latin typeface="Arial"/>
              <a:ea typeface="Arial"/>
              <a:cs typeface="Arial"/>
              <a:sym typeface="Arial"/>
            </a:endParaRPr>
          </a:p>
          <a:p>
            <a:pPr algn="ctr">
              <a:buClr>
                <a:srgbClr val="000000"/>
              </a:buClr>
              <a:buSzPts val="1800"/>
            </a:pPr>
            <a:r>
              <a:rPr lang="es-CO" sz="2397" dirty="0">
                <a:solidFill>
                  <a:srgbClr val="000000"/>
                </a:solidFill>
                <a:latin typeface="Arial"/>
                <a:ea typeface="Arial"/>
                <a:cs typeface="Arial"/>
                <a:sym typeface="Arial"/>
              </a:rPr>
              <a:t>Héctor Ruiz</a:t>
            </a:r>
            <a:endParaRPr sz="2397" dirty="0">
              <a:solidFill>
                <a:srgbClr val="000000"/>
              </a:solidFill>
              <a:latin typeface="Arial"/>
              <a:ea typeface="Arial"/>
              <a:cs typeface="Arial"/>
              <a:sym typeface="Arial"/>
            </a:endParaRPr>
          </a:p>
          <a:p>
            <a:pPr algn="ctr">
              <a:buClr>
                <a:srgbClr val="000000"/>
              </a:buClr>
              <a:buSzPts val="1800"/>
            </a:pPr>
            <a:r>
              <a:rPr lang="es-CO" sz="2397" dirty="0" err="1">
                <a:solidFill>
                  <a:srgbClr val="000000"/>
                </a:solidFill>
                <a:latin typeface="Arial"/>
                <a:ea typeface="Arial"/>
                <a:cs typeface="Arial"/>
                <a:sym typeface="Arial"/>
              </a:rPr>
              <a:t>M.Sc</a:t>
            </a:r>
            <a:r>
              <a:rPr lang="es-CO" sz="2397" dirty="0">
                <a:solidFill>
                  <a:srgbClr val="000000"/>
                </a:solidFill>
                <a:latin typeface="Arial"/>
                <a:ea typeface="Arial"/>
                <a:cs typeface="Arial"/>
                <a:sym typeface="Arial"/>
              </a:rPr>
              <a:t>.</a:t>
            </a:r>
            <a:endParaRPr sz="2397" dirty="0">
              <a:solidFill>
                <a:srgbClr val="000000"/>
              </a:solidFill>
              <a:latin typeface="Arial"/>
              <a:ea typeface="Arial"/>
              <a:cs typeface="Arial"/>
              <a:sym typeface="Arial"/>
            </a:endParaRPr>
          </a:p>
          <a:p>
            <a:pPr algn="ctr">
              <a:buClr>
                <a:srgbClr val="000000"/>
              </a:buClr>
              <a:buSzPts val="1800"/>
            </a:pPr>
            <a:r>
              <a:rPr lang="es-CO" sz="2397" dirty="0">
                <a:solidFill>
                  <a:srgbClr val="000000"/>
                </a:solidFill>
                <a:latin typeface="Arial"/>
                <a:ea typeface="Arial"/>
                <a:cs typeface="Arial"/>
                <a:sym typeface="Arial"/>
              </a:rPr>
              <a:t>Genómica de Microorganismos Emergentes</a:t>
            </a:r>
            <a:endParaRPr sz="2397" dirty="0">
              <a:solidFill>
                <a:srgbClr val="000000"/>
              </a:solidFill>
              <a:latin typeface="Arial"/>
              <a:ea typeface="Arial"/>
              <a:cs typeface="Arial"/>
              <a:sym typeface="Arial"/>
            </a:endParaRPr>
          </a:p>
          <a:p>
            <a:pPr>
              <a:buClr>
                <a:srgbClr val="000000"/>
              </a:buClr>
              <a:buSzPts val="1400"/>
            </a:pPr>
            <a:endParaRPr sz="1864" dirty="0">
              <a:solidFill>
                <a:srgbClr val="000000"/>
              </a:solidFill>
              <a:latin typeface="Arial"/>
              <a:ea typeface="Arial"/>
              <a:cs typeface="Arial"/>
              <a:sym typeface="Arial"/>
            </a:endParaRPr>
          </a:p>
        </p:txBody>
      </p:sp>
      <p:pic>
        <p:nvPicPr>
          <p:cNvPr id="105" name="Google Shape;105;g22479520871_0_1120"/>
          <p:cNvPicPr preferRelativeResize="0"/>
          <p:nvPr/>
        </p:nvPicPr>
        <p:blipFill rotWithShape="1">
          <a:blip r:embed="rId3">
            <a:alphaModFix/>
          </a:blip>
          <a:srcRect/>
          <a:stretch/>
        </p:blipFill>
        <p:spPr>
          <a:xfrm>
            <a:off x="81593" y="46909"/>
            <a:ext cx="1181673" cy="1181673"/>
          </a:xfrm>
          <a:prstGeom prst="rect">
            <a:avLst/>
          </a:prstGeom>
          <a:noFill/>
          <a:ln>
            <a:noFill/>
          </a:ln>
        </p:spPr>
      </p:pic>
      <p:pic>
        <p:nvPicPr>
          <p:cNvPr id="106" name="Google Shape;106;g22479520871_0_1120"/>
          <p:cNvPicPr preferRelativeResize="0"/>
          <p:nvPr/>
        </p:nvPicPr>
        <p:blipFill rotWithShape="1">
          <a:blip r:embed="rId4">
            <a:alphaModFix/>
          </a:blip>
          <a:srcRect/>
          <a:stretch/>
        </p:blipFill>
        <p:spPr>
          <a:xfrm>
            <a:off x="1559567" y="423280"/>
            <a:ext cx="724407" cy="517128"/>
          </a:xfrm>
          <a:prstGeom prst="rect">
            <a:avLst/>
          </a:prstGeom>
          <a:noFill/>
          <a:ln>
            <a:noFill/>
          </a:ln>
        </p:spPr>
      </p:pic>
      <p:pic>
        <p:nvPicPr>
          <p:cNvPr id="107" name="Google Shape;107;g22479520871_0_1120"/>
          <p:cNvPicPr preferRelativeResize="0"/>
          <p:nvPr/>
        </p:nvPicPr>
        <p:blipFill>
          <a:blip r:embed="rId5">
            <a:alphaModFix/>
          </a:blip>
          <a:stretch>
            <a:fillRect/>
          </a:stretch>
        </p:blipFill>
        <p:spPr>
          <a:xfrm>
            <a:off x="2580274" y="531973"/>
            <a:ext cx="1790656" cy="299718"/>
          </a:xfrm>
          <a:prstGeom prst="rect">
            <a:avLst/>
          </a:prstGeom>
          <a:noFill/>
          <a:ln>
            <a:noFill/>
          </a:ln>
        </p:spPr>
      </p:pic>
      <p:pic>
        <p:nvPicPr>
          <p:cNvPr id="4" name="Imagen 3">
            <a:extLst>
              <a:ext uri="{FF2B5EF4-FFF2-40B4-BE49-F238E27FC236}">
                <a16:creationId xmlns:a16="http://schemas.microsoft.com/office/drawing/2014/main" id="{335BC037-F08C-FFF9-637F-C2BB8AD3B2A6}"/>
              </a:ext>
            </a:extLst>
          </p:cNvPr>
          <p:cNvPicPr>
            <a:picLocks noChangeAspect="1"/>
          </p:cNvPicPr>
          <p:nvPr/>
        </p:nvPicPr>
        <p:blipFill>
          <a:blip r:embed="rId6"/>
          <a:stretch>
            <a:fillRect/>
          </a:stretch>
        </p:blipFill>
        <p:spPr>
          <a:xfrm>
            <a:off x="5869497" y="2897873"/>
            <a:ext cx="2091655" cy="53112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0B2FBE-C329-DF48-E730-F93771227B90}"/>
              </a:ext>
            </a:extLst>
          </p:cNvPr>
          <p:cNvSpPr>
            <a:spLocks noGrp="1"/>
          </p:cNvSpPr>
          <p:nvPr>
            <p:ph type="ctrTitle"/>
          </p:nvPr>
        </p:nvSpPr>
        <p:spPr/>
        <p:txBody>
          <a:bodyPr/>
          <a:lstStyle/>
          <a:p>
            <a:r>
              <a:rPr lang="es-ES" dirty="0" err="1"/>
              <a:t>Nextclade</a:t>
            </a:r>
            <a:r>
              <a:rPr lang="es-ES" dirty="0"/>
              <a:t> v.3.8.2</a:t>
            </a:r>
            <a:endParaRPr lang="es-CO" dirty="0"/>
          </a:p>
        </p:txBody>
      </p:sp>
      <p:sp>
        <p:nvSpPr>
          <p:cNvPr id="4" name="Subtítulo 3">
            <a:extLst>
              <a:ext uri="{FF2B5EF4-FFF2-40B4-BE49-F238E27FC236}">
                <a16:creationId xmlns:a16="http://schemas.microsoft.com/office/drawing/2014/main" id="{A9B98576-693D-EE35-7296-DB61058EDF77}"/>
              </a:ext>
            </a:extLst>
          </p:cNvPr>
          <p:cNvSpPr>
            <a:spLocks noGrp="1"/>
          </p:cNvSpPr>
          <p:nvPr>
            <p:ph type="subTitle" idx="1"/>
          </p:nvPr>
        </p:nvSpPr>
        <p:spPr/>
        <p:txBody>
          <a:bodyPr/>
          <a:lstStyle/>
          <a:p>
            <a:r>
              <a:rPr lang="es-CO" dirty="0"/>
              <a:t>SARS-CoV-2, RSV-A, RSV-B, Influenza</a:t>
            </a:r>
          </a:p>
          <a:p>
            <a:r>
              <a:rPr lang="es-CO" dirty="0"/>
              <a:t>Actualizado 2024-01-16</a:t>
            </a:r>
          </a:p>
        </p:txBody>
      </p:sp>
    </p:spTree>
    <p:extLst>
      <p:ext uri="{BB962C8B-B14F-4D97-AF65-F5344CB8AC3E}">
        <p14:creationId xmlns:p14="http://schemas.microsoft.com/office/powerpoint/2010/main" val="359644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81936E8-114F-B48A-CF22-A1D98A7E5AC2}"/>
              </a:ext>
            </a:extLst>
          </p:cNvPr>
          <p:cNvSpPr>
            <a:spLocks noGrp="1"/>
          </p:cNvSpPr>
          <p:nvPr>
            <p:ph type="title"/>
          </p:nvPr>
        </p:nvSpPr>
        <p:spPr/>
        <p:txBody>
          <a:bodyPr/>
          <a:lstStyle/>
          <a:p>
            <a:r>
              <a:rPr lang="es-CO" dirty="0" err="1"/>
              <a:t>Nextstrain</a:t>
            </a:r>
            <a:r>
              <a:rPr lang="es-CO" dirty="0"/>
              <a:t> y </a:t>
            </a:r>
            <a:r>
              <a:rPr lang="es-CO" dirty="0" err="1"/>
              <a:t>Nextclade</a:t>
            </a:r>
            <a:endParaRPr lang="es-CO" dirty="0"/>
          </a:p>
        </p:txBody>
      </p:sp>
      <p:sp>
        <p:nvSpPr>
          <p:cNvPr id="6" name="Marcador de texto 5">
            <a:extLst>
              <a:ext uri="{FF2B5EF4-FFF2-40B4-BE49-F238E27FC236}">
                <a16:creationId xmlns:a16="http://schemas.microsoft.com/office/drawing/2014/main" id="{32AA7AB0-2314-5FA7-E313-24EFC0533E1D}"/>
              </a:ext>
            </a:extLst>
          </p:cNvPr>
          <p:cNvSpPr>
            <a:spLocks noGrp="1"/>
          </p:cNvSpPr>
          <p:nvPr>
            <p:ph type="body" idx="1"/>
          </p:nvPr>
        </p:nvSpPr>
        <p:spPr/>
        <p:txBody>
          <a:bodyPr/>
          <a:lstStyle/>
          <a:p>
            <a:r>
              <a:rPr lang="es-CO" dirty="0"/>
              <a:t>nextstrain.org	</a:t>
            </a:r>
          </a:p>
        </p:txBody>
      </p:sp>
      <p:sp>
        <p:nvSpPr>
          <p:cNvPr id="7" name="Marcador de contenido 6">
            <a:extLst>
              <a:ext uri="{FF2B5EF4-FFF2-40B4-BE49-F238E27FC236}">
                <a16:creationId xmlns:a16="http://schemas.microsoft.com/office/drawing/2014/main" id="{8D27C407-AED0-5BE6-3694-3707FDECA2C9}"/>
              </a:ext>
            </a:extLst>
          </p:cNvPr>
          <p:cNvSpPr>
            <a:spLocks noGrp="1"/>
          </p:cNvSpPr>
          <p:nvPr>
            <p:ph sz="half" idx="2"/>
          </p:nvPr>
        </p:nvSpPr>
        <p:spPr/>
        <p:txBody>
          <a:bodyPr/>
          <a:lstStyle/>
          <a:p>
            <a:r>
              <a:rPr lang="es-CO" dirty="0"/>
              <a:t>Análisis filogenéticos robustos</a:t>
            </a:r>
          </a:p>
          <a:p>
            <a:r>
              <a:rPr lang="es-CO" dirty="0"/>
              <a:t>Resolución temporal y geográfica</a:t>
            </a:r>
          </a:p>
          <a:p>
            <a:r>
              <a:rPr lang="es-CO" dirty="0"/>
              <a:t>Visualizaciones de sets de datos propios y de terceros</a:t>
            </a:r>
          </a:p>
          <a:p>
            <a:r>
              <a:rPr lang="es-CO" dirty="0"/>
              <a:t>Requiere alto poder computacional y conocimiento en programación</a:t>
            </a:r>
          </a:p>
        </p:txBody>
      </p:sp>
      <p:sp>
        <p:nvSpPr>
          <p:cNvPr id="8" name="Marcador de texto 7">
            <a:extLst>
              <a:ext uri="{FF2B5EF4-FFF2-40B4-BE49-F238E27FC236}">
                <a16:creationId xmlns:a16="http://schemas.microsoft.com/office/drawing/2014/main" id="{DCAD5CBE-19D6-2FC6-60FB-05A80BFEA78F}"/>
              </a:ext>
            </a:extLst>
          </p:cNvPr>
          <p:cNvSpPr>
            <a:spLocks noGrp="1"/>
          </p:cNvSpPr>
          <p:nvPr>
            <p:ph type="body" sz="quarter" idx="3"/>
          </p:nvPr>
        </p:nvSpPr>
        <p:spPr/>
        <p:txBody>
          <a:bodyPr/>
          <a:lstStyle/>
          <a:p>
            <a:r>
              <a:rPr lang="es-CO" dirty="0"/>
              <a:t>clades.nextstrain.org</a:t>
            </a:r>
          </a:p>
        </p:txBody>
      </p:sp>
      <p:sp>
        <p:nvSpPr>
          <p:cNvPr id="9" name="Marcador de contenido 8">
            <a:extLst>
              <a:ext uri="{FF2B5EF4-FFF2-40B4-BE49-F238E27FC236}">
                <a16:creationId xmlns:a16="http://schemas.microsoft.com/office/drawing/2014/main" id="{BD51C5CC-62F1-7531-2FA6-5B9441C7B598}"/>
              </a:ext>
            </a:extLst>
          </p:cNvPr>
          <p:cNvSpPr>
            <a:spLocks noGrp="1"/>
          </p:cNvSpPr>
          <p:nvPr>
            <p:ph sz="quarter" idx="4"/>
          </p:nvPr>
        </p:nvSpPr>
        <p:spPr/>
        <p:txBody>
          <a:bodyPr/>
          <a:lstStyle/>
          <a:p>
            <a:r>
              <a:rPr lang="es-CO" dirty="0"/>
              <a:t>Análisis de secuencias</a:t>
            </a:r>
          </a:p>
          <a:p>
            <a:r>
              <a:rPr lang="es-CO" dirty="0"/>
              <a:t>Ubicación de secuencias dentro de una filogenia</a:t>
            </a:r>
          </a:p>
          <a:p>
            <a:r>
              <a:rPr lang="es-CO" dirty="0"/>
              <a:t>Descargar alineamientos</a:t>
            </a:r>
          </a:p>
          <a:p>
            <a:r>
              <a:rPr lang="es-CO" dirty="0"/>
              <a:t>Caracterización de mutaciones y cambios de interés</a:t>
            </a:r>
          </a:p>
          <a:p>
            <a:r>
              <a:rPr lang="es-CO" dirty="0"/>
              <a:t>Herramienta web y de línea de comandos</a:t>
            </a:r>
          </a:p>
        </p:txBody>
      </p:sp>
      <p:pic>
        <p:nvPicPr>
          <p:cNvPr id="3" name="Imagen 2">
            <a:extLst>
              <a:ext uri="{FF2B5EF4-FFF2-40B4-BE49-F238E27FC236}">
                <a16:creationId xmlns:a16="http://schemas.microsoft.com/office/drawing/2014/main" id="{224A277A-D946-D0CA-F1E8-C56A3B88445C}"/>
              </a:ext>
            </a:extLst>
          </p:cNvPr>
          <p:cNvPicPr>
            <a:picLocks noChangeAspect="1"/>
          </p:cNvPicPr>
          <p:nvPr/>
        </p:nvPicPr>
        <p:blipFill>
          <a:blip r:embed="rId2">
            <a:clrChange>
              <a:clrFrom>
                <a:srgbClr val="F2F2F2"/>
              </a:clrFrom>
              <a:clrTo>
                <a:srgbClr val="F2F2F2">
                  <a:alpha val="0"/>
                </a:srgbClr>
              </a:clrTo>
            </a:clrChange>
          </a:blip>
          <a:stretch>
            <a:fillRect/>
          </a:stretch>
        </p:blipFill>
        <p:spPr>
          <a:xfrm>
            <a:off x="7882404" y="449258"/>
            <a:ext cx="2462231" cy="1157296"/>
          </a:xfrm>
          <a:prstGeom prst="rect">
            <a:avLst/>
          </a:prstGeom>
        </p:spPr>
      </p:pic>
    </p:spTree>
    <p:extLst>
      <p:ext uri="{BB962C8B-B14F-4D97-AF65-F5344CB8AC3E}">
        <p14:creationId xmlns:p14="http://schemas.microsoft.com/office/powerpoint/2010/main" val="1091436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2D7AA-0153-3FE5-5F52-236A0B9A0510}"/>
              </a:ext>
            </a:extLst>
          </p:cNvPr>
          <p:cNvSpPr>
            <a:spLocks noGrp="1"/>
          </p:cNvSpPr>
          <p:nvPr>
            <p:ph type="title"/>
          </p:nvPr>
        </p:nvSpPr>
        <p:spPr/>
        <p:txBody>
          <a:bodyPr/>
          <a:lstStyle/>
          <a:p>
            <a:r>
              <a:rPr lang="es-CO" dirty="0"/>
              <a:t>Aplicativo web y de línea de comandos</a:t>
            </a:r>
          </a:p>
        </p:txBody>
      </p:sp>
      <p:sp>
        <p:nvSpPr>
          <p:cNvPr id="3" name="Marcador de contenido 2">
            <a:extLst>
              <a:ext uri="{FF2B5EF4-FFF2-40B4-BE49-F238E27FC236}">
                <a16:creationId xmlns:a16="http://schemas.microsoft.com/office/drawing/2014/main" id="{334A5A9B-147D-C945-EE65-2F3BA6FD180D}"/>
              </a:ext>
            </a:extLst>
          </p:cNvPr>
          <p:cNvSpPr>
            <a:spLocks noGrp="1"/>
          </p:cNvSpPr>
          <p:nvPr>
            <p:ph idx="1"/>
          </p:nvPr>
        </p:nvSpPr>
        <p:spPr/>
        <p:txBody>
          <a:bodyPr/>
          <a:lstStyle/>
          <a:p>
            <a:endParaRPr lang="es-CO"/>
          </a:p>
        </p:txBody>
      </p:sp>
      <p:sp>
        <p:nvSpPr>
          <p:cNvPr id="7" name="CuadroTexto 6">
            <a:extLst>
              <a:ext uri="{FF2B5EF4-FFF2-40B4-BE49-F238E27FC236}">
                <a16:creationId xmlns:a16="http://schemas.microsoft.com/office/drawing/2014/main" id="{4C8B62CB-C849-8D97-D122-05B016FDAFDB}"/>
              </a:ext>
            </a:extLst>
          </p:cNvPr>
          <p:cNvSpPr txBox="1"/>
          <p:nvPr/>
        </p:nvSpPr>
        <p:spPr>
          <a:xfrm>
            <a:off x="0" y="6488668"/>
            <a:ext cx="6096000" cy="369332"/>
          </a:xfrm>
          <a:prstGeom prst="rect">
            <a:avLst/>
          </a:prstGeom>
          <a:noFill/>
        </p:spPr>
        <p:txBody>
          <a:bodyPr wrap="square">
            <a:spAutoFit/>
          </a:bodyPr>
          <a:lstStyle/>
          <a:p>
            <a:r>
              <a:rPr lang="es-CO" dirty="0"/>
              <a:t>https://clades.nextstrain.org</a:t>
            </a:r>
          </a:p>
        </p:txBody>
      </p:sp>
      <p:pic>
        <p:nvPicPr>
          <p:cNvPr id="5" name="Imagen 4">
            <a:extLst>
              <a:ext uri="{FF2B5EF4-FFF2-40B4-BE49-F238E27FC236}">
                <a16:creationId xmlns:a16="http://schemas.microsoft.com/office/drawing/2014/main" id="{79BF20E5-D069-6FA8-2423-FC7D49799F0E}"/>
              </a:ext>
            </a:extLst>
          </p:cNvPr>
          <p:cNvPicPr>
            <a:picLocks noChangeAspect="1"/>
          </p:cNvPicPr>
          <p:nvPr/>
        </p:nvPicPr>
        <p:blipFill>
          <a:blip r:embed="rId2"/>
          <a:stretch>
            <a:fillRect/>
          </a:stretch>
        </p:blipFill>
        <p:spPr>
          <a:xfrm>
            <a:off x="1960095" y="1690688"/>
            <a:ext cx="8271809" cy="4552660"/>
          </a:xfrm>
          <a:prstGeom prst="rect">
            <a:avLst/>
          </a:prstGeom>
        </p:spPr>
      </p:pic>
    </p:spTree>
    <p:extLst>
      <p:ext uri="{BB962C8B-B14F-4D97-AF65-F5344CB8AC3E}">
        <p14:creationId xmlns:p14="http://schemas.microsoft.com/office/powerpoint/2010/main" val="1495265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6548CA-E25B-2349-C954-A63A048BE70E}"/>
              </a:ext>
            </a:extLst>
          </p:cNvPr>
          <p:cNvSpPr>
            <a:spLocks noGrp="1"/>
          </p:cNvSpPr>
          <p:nvPr>
            <p:ph type="title"/>
          </p:nvPr>
        </p:nvSpPr>
        <p:spPr/>
        <p:txBody>
          <a:bodyPr/>
          <a:lstStyle/>
          <a:p>
            <a:r>
              <a:rPr lang="es-CO" dirty="0"/>
              <a:t>¿Qué información reporta?</a:t>
            </a:r>
          </a:p>
        </p:txBody>
      </p:sp>
      <p:sp>
        <p:nvSpPr>
          <p:cNvPr id="3" name="Marcador de contenido 2">
            <a:extLst>
              <a:ext uri="{FF2B5EF4-FFF2-40B4-BE49-F238E27FC236}">
                <a16:creationId xmlns:a16="http://schemas.microsoft.com/office/drawing/2014/main" id="{74290A10-A0C0-90EC-9807-109F40EE75C7}"/>
              </a:ext>
            </a:extLst>
          </p:cNvPr>
          <p:cNvSpPr>
            <a:spLocks noGrp="1"/>
          </p:cNvSpPr>
          <p:nvPr>
            <p:ph idx="1"/>
          </p:nvPr>
        </p:nvSpPr>
        <p:spPr/>
        <p:txBody>
          <a:bodyPr/>
          <a:lstStyle/>
          <a:p>
            <a:r>
              <a:rPr lang="es-CO" dirty="0"/>
              <a:t>Alineamiento frente a un genoma de referencia</a:t>
            </a:r>
          </a:p>
          <a:p>
            <a:r>
              <a:rPr lang="es-CO" dirty="0"/>
              <a:t>Mutaciones relativas a la referencia</a:t>
            </a:r>
          </a:p>
          <a:p>
            <a:r>
              <a:rPr lang="es-CO" dirty="0"/>
              <a:t>Ubicación dentro de una filogenia</a:t>
            </a:r>
          </a:p>
          <a:p>
            <a:r>
              <a:rPr lang="es-CO" dirty="0"/>
              <a:t>Asignación de </a:t>
            </a:r>
            <a:r>
              <a:rPr lang="es-CO" dirty="0" err="1"/>
              <a:t>clados</a:t>
            </a:r>
            <a:r>
              <a:rPr lang="es-CO" dirty="0"/>
              <a:t> y linajes</a:t>
            </a:r>
          </a:p>
          <a:p>
            <a:r>
              <a:rPr lang="es-CO" dirty="0"/>
              <a:t>Control de calidad de las secuencias</a:t>
            </a:r>
          </a:p>
        </p:txBody>
      </p:sp>
      <p:pic>
        <p:nvPicPr>
          <p:cNvPr id="5" name="Imagen 4">
            <a:extLst>
              <a:ext uri="{FF2B5EF4-FFF2-40B4-BE49-F238E27FC236}">
                <a16:creationId xmlns:a16="http://schemas.microsoft.com/office/drawing/2014/main" id="{016B1283-AB98-7759-0C04-41CDB33D699A}"/>
              </a:ext>
            </a:extLst>
          </p:cNvPr>
          <p:cNvPicPr>
            <a:picLocks noChangeAspect="1"/>
          </p:cNvPicPr>
          <p:nvPr/>
        </p:nvPicPr>
        <p:blipFill>
          <a:blip r:embed="rId2"/>
          <a:stretch>
            <a:fillRect/>
          </a:stretch>
        </p:blipFill>
        <p:spPr>
          <a:xfrm>
            <a:off x="959775" y="5256510"/>
            <a:ext cx="10272450" cy="632562"/>
          </a:xfrm>
          <a:prstGeom prst="rect">
            <a:avLst/>
          </a:prstGeom>
        </p:spPr>
      </p:pic>
      <p:sp>
        <p:nvSpPr>
          <p:cNvPr id="6" name="CuadroTexto 5">
            <a:extLst>
              <a:ext uri="{FF2B5EF4-FFF2-40B4-BE49-F238E27FC236}">
                <a16:creationId xmlns:a16="http://schemas.microsoft.com/office/drawing/2014/main" id="{DF91528C-3725-DFDE-749C-F4764C26E96E}"/>
              </a:ext>
            </a:extLst>
          </p:cNvPr>
          <p:cNvSpPr txBox="1"/>
          <p:nvPr/>
        </p:nvSpPr>
        <p:spPr>
          <a:xfrm>
            <a:off x="0" y="6488668"/>
            <a:ext cx="6096000" cy="369332"/>
          </a:xfrm>
          <a:prstGeom prst="rect">
            <a:avLst/>
          </a:prstGeom>
          <a:noFill/>
        </p:spPr>
        <p:txBody>
          <a:bodyPr wrap="square">
            <a:spAutoFit/>
          </a:bodyPr>
          <a:lstStyle/>
          <a:p>
            <a:r>
              <a:rPr lang="es-CO" dirty="0"/>
              <a:t>https://clades.nextstrain.org</a:t>
            </a:r>
          </a:p>
        </p:txBody>
      </p:sp>
    </p:spTree>
    <p:extLst>
      <p:ext uri="{BB962C8B-B14F-4D97-AF65-F5344CB8AC3E}">
        <p14:creationId xmlns:p14="http://schemas.microsoft.com/office/powerpoint/2010/main" val="2230287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1CF363B-3773-BA21-6686-37F774F0ABB5}"/>
              </a:ext>
            </a:extLst>
          </p:cNvPr>
          <p:cNvSpPr>
            <a:spLocks noGrp="1"/>
          </p:cNvSpPr>
          <p:nvPr>
            <p:ph type="title"/>
          </p:nvPr>
        </p:nvSpPr>
        <p:spPr/>
        <p:txBody>
          <a:bodyPr/>
          <a:lstStyle/>
          <a:p>
            <a:r>
              <a:rPr lang="es-CO" dirty="0" err="1"/>
              <a:t>Datasets</a:t>
            </a:r>
            <a:r>
              <a:rPr lang="es-CO" dirty="0"/>
              <a:t> de </a:t>
            </a:r>
            <a:r>
              <a:rPr lang="es-CO" dirty="0" err="1"/>
              <a:t>Nextclade</a:t>
            </a:r>
            <a:endParaRPr lang="es-CO" dirty="0"/>
          </a:p>
        </p:txBody>
      </p:sp>
      <p:sp>
        <p:nvSpPr>
          <p:cNvPr id="5" name="Marcador de contenido 4">
            <a:extLst>
              <a:ext uri="{FF2B5EF4-FFF2-40B4-BE49-F238E27FC236}">
                <a16:creationId xmlns:a16="http://schemas.microsoft.com/office/drawing/2014/main" id="{17874B8E-5167-5D3E-91E4-9A21A99AE6E2}"/>
              </a:ext>
            </a:extLst>
          </p:cNvPr>
          <p:cNvSpPr>
            <a:spLocks noGrp="1"/>
          </p:cNvSpPr>
          <p:nvPr>
            <p:ph sz="half" idx="1"/>
          </p:nvPr>
        </p:nvSpPr>
        <p:spPr/>
        <p:txBody>
          <a:bodyPr>
            <a:normAutofit/>
          </a:bodyPr>
          <a:lstStyle/>
          <a:p>
            <a:r>
              <a:rPr lang="es-CO" dirty="0"/>
              <a:t>Sets de datos para analizar varios virus (SARS-CoV-2, RSV, </a:t>
            </a:r>
            <a:r>
              <a:rPr lang="es-CO" dirty="0" err="1"/>
              <a:t>Mpox</a:t>
            </a:r>
            <a:r>
              <a:rPr lang="es-CO" dirty="0"/>
              <a:t> virus, Influenza)</a:t>
            </a:r>
          </a:p>
          <a:p>
            <a:endParaRPr lang="es-CO" dirty="0"/>
          </a:p>
          <a:p>
            <a:r>
              <a:rPr lang="es-CO" dirty="0"/>
              <a:t>¿Qué utilidad tienen múltiples </a:t>
            </a:r>
            <a:r>
              <a:rPr lang="es-CO" dirty="0" err="1"/>
              <a:t>datasets</a:t>
            </a:r>
            <a:r>
              <a:rPr lang="es-CO" dirty="0"/>
              <a:t> del mismo virus?</a:t>
            </a:r>
          </a:p>
        </p:txBody>
      </p:sp>
      <p:sp>
        <p:nvSpPr>
          <p:cNvPr id="6" name="Marcador de contenido 5">
            <a:extLst>
              <a:ext uri="{FF2B5EF4-FFF2-40B4-BE49-F238E27FC236}">
                <a16:creationId xmlns:a16="http://schemas.microsoft.com/office/drawing/2014/main" id="{6D74012A-3A07-BE21-01C0-9BD9131C5152}"/>
              </a:ext>
            </a:extLst>
          </p:cNvPr>
          <p:cNvSpPr>
            <a:spLocks noGrp="1"/>
          </p:cNvSpPr>
          <p:nvPr>
            <p:ph sz="half" idx="2"/>
          </p:nvPr>
        </p:nvSpPr>
        <p:spPr/>
        <p:txBody>
          <a:bodyPr>
            <a:normAutofit/>
          </a:bodyPr>
          <a:lstStyle/>
          <a:p>
            <a:endParaRPr lang="es-CO"/>
          </a:p>
        </p:txBody>
      </p:sp>
      <p:pic>
        <p:nvPicPr>
          <p:cNvPr id="8" name="Imagen 7">
            <a:extLst>
              <a:ext uri="{FF2B5EF4-FFF2-40B4-BE49-F238E27FC236}">
                <a16:creationId xmlns:a16="http://schemas.microsoft.com/office/drawing/2014/main" id="{E41BB580-985B-22C9-9D9F-7FAD92F2F2E7}"/>
              </a:ext>
            </a:extLst>
          </p:cNvPr>
          <p:cNvPicPr>
            <a:picLocks noChangeAspect="1"/>
          </p:cNvPicPr>
          <p:nvPr/>
        </p:nvPicPr>
        <p:blipFill>
          <a:blip r:embed="rId2"/>
          <a:stretch>
            <a:fillRect/>
          </a:stretch>
        </p:blipFill>
        <p:spPr>
          <a:xfrm>
            <a:off x="6275820" y="1825625"/>
            <a:ext cx="5143538" cy="4105305"/>
          </a:xfrm>
          <a:prstGeom prst="rect">
            <a:avLst/>
          </a:prstGeom>
        </p:spPr>
      </p:pic>
      <p:sp>
        <p:nvSpPr>
          <p:cNvPr id="9" name="CuadroTexto 8">
            <a:extLst>
              <a:ext uri="{FF2B5EF4-FFF2-40B4-BE49-F238E27FC236}">
                <a16:creationId xmlns:a16="http://schemas.microsoft.com/office/drawing/2014/main" id="{322D015C-C3E5-2396-6D61-76EA3EB3C70C}"/>
              </a:ext>
            </a:extLst>
          </p:cNvPr>
          <p:cNvSpPr txBox="1"/>
          <p:nvPr/>
        </p:nvSpPr>
        <p:spPr>
          <a:xfrm>
            <a:off x="0" y="6488668"/>
            <a:ext cx="6096000" cy="369332"/>
          </a:xfrm>
          <a:prstGeom prst="rect">
            <a:avLst/>
          </a:prstGeom>
          <a:noFill/>
        </p:spPr>
        <p:txBody>
          <a:bodyPr wrap="square">
            <a:spAutoFit/>
          </a:bodyPr>
          <a:lstStyle/>
          <a:p>
            <a:r>
              <a:rPr lang="es-CO" dirty="0"/>
              <a:t>https://clades.nextstrain.org</a:t>
            </a:r>
          </a:p>
        </p:txBody>
      </p:sp>
    </p:spTree>
    <p:extLst>
      <p:ext uri="{BB962C8B-B14F-4D97-AF65-F5344CB8AC3E}">
        <p14:creationId xmlns:p14="http://schemas.microsoft.com/office/powerpoint/2010/main" val="755502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1CF363B-3773-BA21-6686-37F774F0ABB5}"/>
              </a:ext>
            </a:extLst>
          </p:cNvPr>
          <p:cNvSpPr>
            <a:spLocks noGrp="1"/>
          </p:cNvSpPr>
          <p:nvPr>
            <p:ph type="title"/>
          </p:nvPr>
        </p:nvSpPr>
        <p:spPr/>
        <p:txBody>
          <a:bodyPr/>
          <a:lstStyle/>
          <a:p>
            <a:r>
              <a:rPr lang="es-CO" dirty="0" err="1"/>
              <a:t>Datasets</a:t>
            </a:r>
            <a:r>
              <a:rPr lang="es-CO" dirty="0"/>
              <a:t> de </a:t>
            </a:r>
            <a:r>
              <a:rPr lang="es-CO" dirty="0" err="1"/>
              <a:t>Nextclade</a:t>
            </a:r>
            <a:endParaRPr lang="es-CO" dirty="0"/>
          </a:p>
        </p:txBody>
      </p:sp>
      <p:sp>
        <p:nvSpPr>
          <p:cNvPr id="5" name="Marcador de contenido 4">
            <a:extLst>
              <a:ext uri="{FF2B5EF4-FFF2-40B4-BE49-F238E27FC236}">
                <a16:creationId xmlns:a16="http://schemas.microsoft.com/office/drawing/2014/main" id="{17874B8E-5167-5D3E-91E4-9A21A99AE6E2}"/>
              </a:ext>
            </a:extLst>
          </p:cNvPr>
          <p:cNvSpPr>
            <a:spLocks noGrp="1"/>
          </p:cNvSpPr>
          <p:nvPr>
            <p:ph sz="half" idx="1"/>
          </p:nvPr>
        </p:nvSpPr>
        <p:spPr/>
        <p:txBody>
          <a:bodyPr>
            <a:normAutofit fontScale="92500" lnSpcReduction="10000"/>
          </a:bodyPr>
          <a:lstStyle/>
          <a:p>
            <a:r>
              <a:rPr lang="es-CO" dirty="0"/>
              <a:t>Sets de datos para analizar varios virus (SARS-CoV-2, RSV, </a:t>
            </a:r>
            <a:r>
              <a:rPr lang="es-CO" dirty="0" err="1"/>
              <a:t>Mpox</a:t>
            </a:r>
            <a:r>
              <a:rPr lang="es-CO" dirty="0"/>
              <a:t> virus, Influenza)</a:t>
            </a:r>
          </a:p>
          <a:p>
            <a:r>
              <a:rPr lang="es-CO" dirty="0"/>
              <a:t>Algunos virus tienen múltiples sets de datos</a:t>
            </a:r>
          </a:p>
          <a:p>
            <a:pPr lvl="1"/>
            <a:r>
              <a:rPr lang="es-CO" dirty="0"/>
              <a:t>Diferentes referencias</a:t>
            </a:r>
          </a:p>
          <a:p>
            <a:pPr lvl="1"/>
            <a:r>
              <a:rPr lang="es-CO" dirty="0"/>
              <a:t>Distintos linajes o </a:t>
            </a:r>
            <a:r>
              <a:rPr lang="es-CO" dirty="0" err="1"/>
              <a:t>clados</a:t>
            </a:r>
            <a:r>
              <a:rPr lang="es-CO" dirty="0"/>
              <a:t> incluidos en el árbol base</a:t>
            </a:r>
          </a:p>
          <a:p>
            <a:pPr lvl="1"/>
            <a:r>
              <a:rPr lang="es-CO" dirty="0"/>
              <a:t>Útiles para estudiar mutaciones adquiridas en linajes descendientes y otras métricas especializadas (ej. puntajes de escape inmune y afinidad a ACE2)</a:t>
            </a:r>
          </a:p>
        </p:txBody>
      </p:sp>
      <p:sp>
        <p:nvSpPr>
          <p:cNvPr id="6" name="Marcador de contenido 5">
            <a:extLst>
              <a:ext uri="{FF2B5EF4-FFF2-40B4-BE49-F238E27FC236}">
                <a16:creationId xmlns:a16="http://schemas.microsoft.com/office/drawing/2014/main" id="{6D74012A-3A07-BE21-01C0-9BD9131C5152}"/>
              </a:ext>
            </a:extLst>
          </p:cNvPr>
          <p:cNvSpPr>
            <a:spLocks noGrp="1"/>
          </p:cNvSpPr>
          <p:nvPr>
            <p:ph sz="half" idx="2"/>
          </p:nvPr>
        </p:nvSpPr>
        <p:spPr/>
        <p:txBody>
          <a:bodyPr>
            <a:normAutofit fontScale="92500" lnSpcReduction="10000"/>
          </a:bodyPr>
          <a:lstStyle/>
          <a:p>
            <a:endParaRPr lang="es-CO"/>
          </a:p>
        </p:txBody>
      </p:sp>
      <p:pic>
        <p:nvPicPr>
          <p:cNvPr id="8" name="Imagen 7">
            <a:extLst>
              <a:ext uri="{FF2B5EF4-FFF2-40B4-BE49-F238E27FC236}">
                <a16:creationId xmlns:a16="http://schemas.microsoft.com/office/drawing/2014/main" id="{E41BB580-985B-22C9-9D9F-7FAD92F2F2E7}"/>
              </a:ext>
            </a:extLst>
          </p:cNvPr>
          <p:cNvPicPr>
            <a:picLocks noChangeAspect="1"/>
          </p:cNvPicPr>
          <p:nvPr/>
        </p:nvPicPr>
        <p:blipFill>
          <a:blip r:embed="rId2"/>
          <a:stretch>
            <a:fillRect/>
          </a:stretch>
        </p:blipFill>
        <p:spPr>
          <a:xfrm>
            <a:off x="6275820" y="1825625"/>
            <a:ext cx="5143538" cy="4105305"/>
          </a:xfrm>
          <a:prstGeom prst="rect">
            <a:avLst/>
          </a:prstGeom>
        </p:spPr>
      </p:pic>
      <p:sp>
        <p:nvSpPr>
          <p:cNvPr id="9" name="CuadroTexto 8">
            <a:extLst>
              <a:ext uri="{FF2B5EF4-FFF2-40B4-BE49-F238E27FC236}">
                <a16:creationId xmlns:a16="http://schemas.microsoft.com/office/drawing/2014/main" id="{322D015C-C3E5-2396-6D61-76EA3EB3C70C}"/>
              </a:ext>
            </a:extLst>
          </p:cNvPr>
          <p:cNvSpPr txBox="1"/>
          <p:nvPr/>
        </p:nvSpPr>
        <p:spPr>
          <a:xfrm>
            <a:off x="0" y="6488668"/>
            <a:ext cx="6096000" cy="369332"/>
          </a:xfrm>
          <a:prstGeom prst="rect">
            <a:avLst/>
          </a:prstGeom>
          <a:noFill/>
        </p:spPr>
        <p:txBody>
          <a:bodyPr wrap="square">
            <a:spAutoFit/>
          </a:bodyPr>
          <a:lstStyle/>
          <a:p>
            <a:r>
              <a:rPr lang="es-CO" dirty="0"/>
              <a:t>https://clades.nextstrain.org</a:t>
            </a:r>
          </a:p>
        </p:txBody>
      </p:sp>
    </p:spTree>
    <p:extLst>
      <p:ext uri="{BB962C8B-B14F-4D97-AF65-F5344CB8AC3E}">
        <p14:creationId xmlns:p14="http://schemas.microsoft.com/office/powerpoint/2010/main" val="224216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83A415-DE83-706D-65A7-445A5F454569}"/>
              </a:ext>
            </a:extLst>
          </p:cNvPr>
          <p:cNvSpPr>
            <a:spLocks noGrp="1"/>
          </p:cNvSpPr>
          <p:nvPr>
            <p:ph type="title"/>
          </p:nvPr>
        </p:nvSpPr>
        <p:spPr/>
        <p:txBody>
          <a:bodyPr/>
          <a:lstStyle/>
          <a:p>
            <a:r>
              <a:rPr lang="es-CO" dirty="0"/>
              <a:t>Panel de resultados – SARS-CoV-2</a:t>
            </a:r>
          </a:p>
        </p:txBody>
      </p:sp>
      <p:sp>
        <p:nvSpPr>
          <p:cNvPr id="3" name="Marcador de contenido 2">
            <a:extLst>
              <a:ext uri="{FF2B5EF4-FFF2-40B4-BE49-F238E27FC236}">
                <a16:creationId xmlns:a16="http://schemas.microsoft.com/office/drawing/2014/main" id="{695501AB-2843-A90E-07A5-D100BA6C4FF1}"/>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03EC9EA9-EF48-4618-41BF-99B63EECBC22}"/>
              </a:ext>
            </a:extLst>
          </p:cNvPr>
          <p:cNvPicPr>
            <a:picLocks noChangeAspect="1"/>
          </p:cNvPicPr>
          <p:nvPr/>
        </p:nvPicPr>
        <p:blipFill>
          <a:blip r:embed="rId2"/>
          <a:stretch>
            <a:fillRect/>
          </a:stretch>
        </p:blipFill>
        <p:spPr>
          <a:xfrm>
            <a:off x="776248" y="1690688"/>
            <a:ext cx="10639503" cy="4267231"/>
          </a:xfrm>
          <a:prstGeom prst="rect">
            <a:avLst/>
          </a:prstGeom>
        </p:spPr>
      </p:pic>
      <p:sp>
        <p:nvSpPr>
          <p:cNvPr id="6" name="CuadroTexto 5">
            <a:extLst>
              <a:ext uri="{FF2B5EF4-FFF2-40B4-BE49-F238E27FC236}">
                <a16:creationId xmlns:a16="http://schemas.microsoft.com/office/drawing/2014/main" id="{38F61790-0C19-140C-3A36-D8A538CB7C87}"/>
              </a:ext>
            </a:extLst>
          </p:cNvPr>
          <p:cNvSpPr txBox="1"/>
          <p:nvPr/>
        </p:nvSpPr>
        <p:spPr>
          <a:xfrm>
            <a:off x="679509" y="5992297"/>
            <a:ext cx="860492" cy="369332"/>
          </a:xfrm>
          <a:prstGeom prst="rect">
            <a:avLst/>
          </a:prstGeom>
          <a:noFill/>
        </p:spPr>
        <p:txBody>
          <a:bodyPr wrap="none" rtlCol="0">
            <a:spAutoFit/>
          </a:bodyPr>
          <a:lstStyle/>
          <a:p>
            <a:r>
              <a:rPr lang="es-CO" b="1" dirty="0"/>
              <a:t>Alertas</a:t>
            </a:r>
          </a:p>
        </p:txBody>
      </p:sp>
      <p:sp>
        <p:nvSpPr>
          <p:cNvPr id="7" name="CuadroTexto 6">
            <a:extLst>
              <a:ext uri="{FF2B5EF4-FFF2-40B4-BE49-F238E27FC236}">
                <a16:creationId xmlns:a16="http://schemas.microsoft.com/office/drawing/2014/main" id="{F1F27B44-09B0-9348-D7CA-54EBC0F8E7D2}"/>
              </a:ext>
            </a:extLst>
          </p:cNvPr>
          <p:cNvSpPr txBox="1"/>
          <p:nvPr/>
        </p:nvSpPr>
        <p:spPr>
          <a:xfrm>
            <a:off x="2241260" y="5992297"/>
            <a:ext cx="1916037" cy="369332"/>
          </a:xfrm>
          <a:prstGeom prst="rect">
            <a:avLst/>
          </a:prstGeom>
          <a:noFill/>
        </p:spPr>
        <p:txBody>
          <a:bodyPr wrap="none" rtlCol="0">
            <a:spAutoFit/>
          </a:bodyPr>
          <a:lstStyle/>
          <a:p>
            <a:r>
              <a:rPr lang="es-CO" b="1" dirty="0"/>
              <a:t>Control de calidad</a:t>
            </a:r>
          </a:p>
        </p:txBody>
      </p:sp>
      <p:sp>
        <p:nvSpPr>
          <p:cNvPr id="8" name="CuadroTexto 7">
            <a:extLst>
              <a:ext uri="{FF2B5EF4-FFF2-40B4-BE49-F238E27FC236}">
                <a16:creationId xmlns:a16="http://schemas.microsoft.com/office/drawing/2014/main" id="{FD3A8EE8-5997-96AE-773D-BD0633FAC514}"/>
              </a:ext>
            </a:extLst>
          </p:cNvPr>
          <p:cNvSpPr txBox="1"/>
          <p:nvPr/>
        </p:nvSpPr>
        <p:spPr>
          <a:xfrm>
            <a:off x="9125822" y="5992297"/>
            <a:ext cx="1848839" cy="369332"/>
          </a:xfrm>
          <a:prstGeom prst="rect">
            <a:avLst/>
          </a:prstGeom>
          <a:noFill/>
        </p:spPr>
        <p:txBody>
          <a:bodyPr wrap="none" rtlCol="0">
            <a:spAutoFit/>
          </a:bodyPr>
          <a:lstStyle/>
          <a:p>
            <a:r>
              <a:rPr lang="es-CO" b="1" dirty="0"/>
              <a:t>Visualización CDS</a:t>
            </a:r>
          </a:p>
        </p:txBody>
      </p:sp>
      <p:sp>
        <p:nvSpPr>
          <p:cNvPr id="9" name="CuadroTexto 8">
            <a:extLst>
              <a:ext uri="{FF2B5EF4-FFF2-40B4-BE49-F238E27FC236}">
                <a16:creationId xmlns:a16="http://schemas.microsoft.com/office/drawing/2014/main" id="{713D8CC3-3304-8DA9-271F-32D0D2266C98}"/>
              </a:ext>
            </a:extLst>
          </p:cNvPr>
          <p:cNvSpPr txBox="1"/>
          <p:nvPr/>
        </p:nvSpPr>
        <p:spPr>
          <a:xfrm>
            <a:off x="5805180" y="5992297"/>
            <a:ext cx="1307730" cy="369332"/>
          </a:xfrm>
          <a:prstGeom prst="rect">
            <a:avLst/>
          </a:prstGeom>
          <a:noFill/>
        </p:spPr>
        <p:txBody>
          <a:bodyPr wrap="none" rtlCol="0">
            <a:spAutoFit/>
          </a:bodyPr>
          <a:lstStyle/>
          <a:p>
            <a:r>
              <a:rPr lang="es-CO" b="1" dirty="0"/>
              <a:t>Mutaciones</a:t>
            </a:r>
          </a:p>
        </p:txBody>
      </p:sp>
      <p:sp>
        <p:nvSpPr>
          <p:cNvPr id="10" name="CuadroTexto 9">
            <a:extLst>
              <a:ext uri="{FF2B5EF4-FFF2-40B4-BE49-F238E27FC236}">
                <a16:creationId xmlns:a16="http://schemas.microsoft.com/office/drawing/2014/main" id="{8D62C939-79F7-6B72-76FD-7390A6E2D9C0}"/>
              </a:ext>
            </a:extLst>
          </p:cNvPr>
          <p:cNvSpPr txBox="1"/>
          <p:nvPr/>
        </p:nvSpPr>
        <p:spPr>
          <a:xfrm>
            <a:off x="0" y="6488668"/>
            <a:ext cx="6096000" cy="369332"/>
          </a:xfrm>
          <a:prstGeom prst="rect">
            <a:avLst/>
          </a:prstGeom>
          <a:noFill/>
        </p:spPr>
        <p:txBody>
          <a:bodyPr wrap="square">
            <a:spAutoFit/>
          </a:bodyPr>
          <a:lstStyle/>
          <a:p>
            <a:r>
              <a:rPr lang="es-CO" dirty="0"/>
              <a:t>https://clades.nextstrain.org</a:t>
            </a:r>
          </a:p>
        </p:txBody>
      </p:sp>
    </p:spTree>
    <p:extLst>
      <p:ext uri="{BB962C8B-B14F-4D97-AF65-F5344CB8AC3E}">
        <p14:creationId xmlns:p14="http://schemas.microsoft.com/office/powerpoint/2010/main" val="3560611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DAEBE-CB58-300F-D2FF-6F86DEA3DD04}"/>
              </a:ext>
            </a:extLst>
          </p:cNvPr>
          <p:cNvSpPr>
            <a:spLocks noGrp="1"/>
          </p:cNvSpPr>
          <p:nvPr>
            <p:ph type="title"/>
          </p:nvPr>
        </p:nvSpPr>
        <p:spPr/>
        <p:txBody>
          <a:bodyPr/>
          <a:lstStyle/>
          <a:p>
            <a:r>
              <a:rPr lang="es-CO" dirty="0"/>
              <a:t>Control de calidad</a:t>
            </a:r>
          </a:p>
        </p:txBody>
      </p:sp>
      <p:grpSp>
        <p:nvGrpSpPr>
          <p:cNvPr id="17" name="Grupo 16">
            <a:extLst>
              <a:ext uri="{FF2B5EF4-FFF2-40B4-BE49-F238E27FC236}">
                <a16:creationId xmlns:a16="http://schemas.microsoft.com/office/drawing/2014/main" id="{F90257FF-3EE7-1732-9CB0-791804EE6BAB}"/>
              </a:ext>
            </a:extLst>
          </p:cNvPr>
          <p:cNvGrpSpPr/>
          <p:nvPr/>
        </p:nvGrpSpPr>
        <p:grpSpPr>
          <a:xfrm>
            <a:off x="1174458" y="1662652"/>
            <a:ext cx="6114252" cy="635466"/>
            <a:chOff x="1174458" y="1662652"/>
            <a:chExt cx="6114252" cy="635466"/>
          </a:xfrm>
        </p:grpSpPr>
        <p:sp>
          <p:nvSpPr>
            <p:cNvPr id="7" name="Elipse 6">
              <a:extLst>
                <a:ext uri="{FF2B5EF4-FFF2-40B4-BE49-F238E27FC236}">
                  <a16:creationId xmlns:a16="http://schemas.microsoft.com/office/drawing/2014/main" id="{68F1D04A-82B7-B58A-BA07-07890DF5026C}"/>
                </a:ext>
              </a:extLst>
            </p:cNvPr>
            <p:cNvSpPr/>
            <p:nvPr/>
          </p:nvSpPr>
          <p:spPr>
            <a:xfrm>
              <a:off x="1174458" y="1662652"/>
              <a:ext cx="635466" cy="635466"/>
            </a:xfrm>
            <a:prstGeom prst="ellipse">
              <a:avLst/>
            </a:prstGeom>
            <a:gradFill flip="none" rotWithShape="1">
              <a:gsLst>
                <a:gs pos="0">
                  <a:srgbClr val="92D050"/>
                </a:gs>
                <a:gs pos="23000">
                  <a:srgbClr val="92D050"/>
                </a:gs>
                <a:gs pos="69000">
                  <a:srgbClr val="92D050"/>
                </a:gs>
                <a:gs pos="97000">
                  <a:srgbClr val="00B050"/>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2800" b="1" dirty="0">
                  <a:latin typeface="Abadi" panose="020F0502020204030204" pitchFamily="34" charset="0"/>
                </a:rPr>
                <a:t>N</a:t>
              </a:r>
            </a:p>
          </p:txBody>
        </p:sp>
        <p:sp>
          <p:nvSpPr>
            <p:cNvPr id="10" name="CuadroTexto 9">
              <a:extLst>
                <a:ext uri="{FF2B5EF4-FFF2-40B4-BE49-F238E27FC236}">
                  <a16:creationId xmlns:a16="http://schemas.microsoft.com/office/drawing/2014/main" id="{590B7176-8F1E-839E-CAA0-3DE6DCF86771}"/>
                </a:ext>
              </a:extLst>
            </p:cNvPr>
            <p:cNvSpPr txBox="1"/>
            <p:nvPr/>
          </p:nvSpPr>
          <p:spPr>
            <a:xfrm>
              <a:off x="2315361" y="1795719"/>
              <a:ext cx="4973349" cy="369332"/>
            </a:xfrm>
            <a:prstGeom prst="rect">
              <a:avLst/>
            </a:prstGeom>
            <a:noFill/>
          </p:spPr>
          <p:txBody>
            <a:bodyPr wrap="none" rtlCol="0">
              <a:spAutoFit/>
            </a:bodyPr>
            <a:lstStyle/>
            <a:p>
              <a:r>
                <a:rPr lang="es-CO" b="1" dirty="0"/>
                <a:t>Datos faltantes: </a:t>
              </a:r>
              <a:r>
                <a:rPr lang="es-CO" dirty="0"/>
                <a:t>número de bases desconocidas (N)</a:t>
              </a:r>
            </a:p>
          </p:txBody>
        </p:sp>
      </p:grpSp>
      <p:sp>
        <p:nvSpPr>
          <p:cNvPr id="11" name="CuadroTexto 10">
            <a:extLst>
              <a:ext uri="{FF2B5EF4-FFF2-40B4-BE49-F238E27FC236}">
                <a16:creationId xmlns:a16="http://schemas.microsoft.com/office/drawing/2014/main" id="{87D91A6E-F2F2-C5C9-F729-CFE790871AE3}"/>
              </a:ext>
            </a:extLst>
          </p:cNvPr>
          <p:cNvSpPr txBox="1"/>
          <p:nvPr/>
        </p:nvSpPr>
        <p:spPr>
          <a:xfrm>
            <a:off x="-1" y="6488668"/>
            <a:ext cx="9068499" cy="369332"/>
          </a:xfrm>
          <a:prstGeom prst="rect">
            <a:avLst/>
          </a:prstGeom>
          <a:noFill/>
        </p:spPr>
        <p:txBody>
          <a:bodyPr wrap="square">
            <a:spAutoFit/>
          </a:bodyPr>
          <a:lstStyle/>
          <a:p>
            <a:r>
              <a:rPr lang="es-CO" dirty="0"/>
              <a:t>https://docs.nextstrain.org/projects/nextclade/en/latest/user/faq.html</a:t>
            </a:r>
          </a:p>
        </p:txBody>
      </p:sp>
      <p:grpSp>
        <p:nvGrpSpPr>
          <p:cNvPr id="18" name="Grupo 17">
            <a:extLst>
              <a:ext uri="{FF2B5EF4-FFF2-40B4-BE49-F238E27FC236}">
                <a16:creationId xmlns:a16="http://schemas.microsoft.com/office/drawing/2014/main" id="{8F5271C7-B668-AD4E-2013-290354A12DDD}"/>
              </a:ext>
            </a:extLst>
          </p:cNvPr>
          <p:cNvGrpSpPr/>
          <p:nvPr/>
        </p:nvGrpSpPr>
        <p:grpSpPr>
          <a:xfrm>
            <a:off x="1174458" y="2453579"/>
            <a:ext cx="9089810" cy="635466"/>
            <a:chOff x="1174458" y="2457925"/>
            <a:chExt cx="9089810" cy="635466"/>
          </a:xfrm>
        </p:grpSpPr>
        <p:sp>
          <p:nvSpPr>
            <p:cNvPr id="4" name="Elipse 3">
              <a:extLst>
                <a:ext uri="{FF2B5EF4-FFF2-40B4-BE49-F238E27FC236}">
                  <a16:creationId xmlns:a16="http://schemas.microsoft.com/office/drawing/2014/main" id="{A334C6D5-3B47-BD59-A67A-BF215968CBB3}"/>
                </a:ext>
              </a:extLst>
            </p:cNvPr>
            <p:cNvSpPr/>
            <p:nvPr/>
          </p:nvSpPr>
          <p:spPr>
            <a:xfrm>
              <a:off x="1174458" y="2457925"/>
              <a:ext cx="635466" cy="635466"/>
            </a:xfrm>
            <a:prstGeom prst="ellipse">
              <a:avLst/>
            </a:prstGeom>
            <a:gradFill flip="none" rotWithShape="1">
              <a:gsLst>
                <a:gs pos="0">
                  <a:srgbClr val="92D050"/>
                </a:gs>
                <a:gs pos="23000">
                  <a:srgbClr val="92D050"/>
                </a:gs>
                <a:gs pos="69000">
                  <a:srgbClr val="92D050"/>
                </a:gs>
                <a:gs pos="97000">
                  <a:srgbClr val="00B050"/>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2800" b="1" dirty="0">
                  <a:latin typeface="Abadi" panose="020B0604020104020204" pitchFamily="34" charset="0"/>
                </a:rPr>
                <a:t>M</a:t>
              </a:r>
            </a:p>
          </p:txBody>
        </p:sp>
        <p:sp>
          <p:nvSpPr>
            <p:cNvPr id="12" name="CuadroTexto 11">
              <a:extLst>
                <a:ext uri="{FF2B5EF4-FFF2-40B4-BE49-F238E27FC236}">
                  <a16:creationId xmlns:a16="http://schemas.microsoft.com/office/drawing/2014/main" id="{560EDB8F-E8E5-5A33-901F-8D3A9D1304C0}"/>
                </a:ext>
              </a:extLst>
            </p:cNvPr>
            <p:cNvSpPr txBox="1"/>
            <p:nvPr/>
          </p:nvSpPr>
          <p:spPr>
            <a:xfrm>
              <a:off x="2315361" y="2590992"/>
              <a:ext cx="7948907" cy="369332"/>
            </a:xfrm>
            <a:prstGeom prst="rect">
              <a:avLst/>
            </a:prstGeom>
            <a:noFill/>
          </p:spPr>
          <p:txBody>
            <a:bodyPr wrap="none" rtlCol="0">
              <a:spAutoFit/>
            </a:bodyPr>
            <a:lstStyle/>
            <a:p>
              <a:r>
                <a:rPr lang="es-CO" b="1" dirty="0"/>
                <a:t>Sitios mixtos: </a:t>
              </a:r>
              <a:r>
                <a:rPr lang="es-CO" dirty="0"/>
                <a:t>número de bases ambiguas (R, Y, K …cualquiera que no sea ATCG </a:t>
              </a:r>
              <a:r>
                <a:rPr lang="es-CO" dirty="0" err="1"/>
                <a:t>ó</a:t>
              </a:r>
              <a:r>
                <a:rPr lang="es-CO" dirty="0"/>
                <a:t> N)</a:t>
              </a:r>
            </a:p>
          </p:txBody>
        </p:sp>
      </p:grpSp>
      <p:grpSp>
        <p:nvGrpSpPr>
          <p:cNvPr id="19" name="Grupo 18">
            <a:extLst>
              <a:ext uri="{FF2B5EF4-FFF2-40B4-BE49-F238E27FC236}">
                <a16:creationId xmlns:a16="http://schemas.microsoft.com/office/drawing/2014/main" id="{7AD3C1B0-7214-B563-4458-869630674064}"/>
              </a:ext>
            </a:extLst>
          </p:cNvPr>
          <p:cNvGrpSpPr/>
          <p:nvPr/>
        </p:nvGrpSpPr>
        <p:grpSpPr>
          <a:xfrm>
            <a:off x="1174458" y="3244506"/>
            <a:ext cx="10561111" cy="646331"/>
            <a:chOff x="1174458" y="3272551"/>
            <a:chExt cx="10561111" cy="646331"/>
          </a:xfrm>
        </p:grpSpPr>
        <p:sp>
          <p:nvSpPr>
            <p:cNvPr id="5" name="Elipse 4">
              <a:extLst>
                <a:ext uri="{FF2B5EF4-FFF2-40B4-BE49-F238E27FC236}">
                  <a16:creationId xmlns:a16="http://schemas.microsoft.com/office/drawing/2014/main" id="{9B68E64C-7D24-4F61-C54F-6E08AC6F684F}"/>
                </a:ext>
              </a:extLst>
            </p:cNvPr>
            <p:cNvSpPr/>
            <p:nvPr/>
          </p:nvSpPr>
          <p:spPr>
            <a:xfrm>
              <a:off x="1174458" y="3277983"/>
              <a:ext cx="635466" cy="635466"/>
            </a:xfrm>
            <a:prstGeom prst="ellipse">
              <a:avLst/>
            </a:prstGeom>
            <a:gradFill flip="none" rotWithShape="1">
              <a:gsLst>
                <a:gs pos="0">
                  <a:srgbClr val="92D050"/>
                </a:gs>
                <a:gs pos="23000">
                  <a:srgbClr val="92D050"/>
                </a:gs>
                <a:gs pos="69000">
                  <a:srgbClr val="92D050"/>
                </a:gs>
                <a:gs pos="97000">
                  <a:srgbClr val="00B050"/>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2800" b="1" dirty="0">
                  <a:latin typeface="Abadi" panose="020B0604020104020204" pitchFamily="34" charset="0"/>
                </a:rPr>
                <a:t>P</a:t>
              </a:r>
            </a:p>
          </p:txBody>
        </p:sp>
        <p:sp>
          <p:nvSpPr>
            <p:cNvPr id="13" name="CuadroTexto 12">
              <a:extLst>
                <a:ext uri="{FF2B5EF4-FFF2-40B4-BE49-F238E27FC236}">
                  <a16:creationId xmlns:a16="http://schemas.microsoft.com/office/drawing/2014/main" id="{2AB04BEA-7536-0B3A-6E2D-9A91EE10B1B8}"/>
                </a:ext>
              </a:extLst>
            </p:cNvPr>
            <p:cNvSpPr txBox="1"/>
            <p:nvPr/>
          </p:nvSpPr>
          <p:spPr>
            <a:xfrm>
              <a:off x="2315361" y="3272551"/>
              <a:ext cx="9420208" cy="646331"/>
            </a:xfrm>
            <a:prstGeom prst="rect">
              <a:avLst/>
            </a:prstGeom>
            <a:noFill/>
          </p:spPr>
          <p:txBody>
            <a:bodyPr wrap="none" rtlCol="0">
              <a:spAutoFit/>
            </a:bodyPr>
            <a:lstStyle/>
            <a:p>
              <a:r>
                <a:rPr lang="es-CO" b="1" dirty="0"/>
                <a:t>Mutaciones privadas:</a:t>
              </a:r>
              <a:r>
                <a:rPr lang="es-CO" dirty="0"/>
                <a:t> número de mutaciones por encima de la rama terminal que lleva a la</a:t>
              </a:r>
              <a:br>
                <a:rPr lang="es-CO" dirty="0"/>
              </a:br>
              <a:r>
                <a:rPr lang="es-CO" dirty="0"/>
                <a:t>secuencia en la filogenia. Muchas podrían indicar errores de secuenciación o una variante inusual </a:t>
              </a:r>
            </a:p>
          </p:txBody>
        </p:sp>
      </p:grpSp>
      <p:grpSp>
        <p:nvGrpSpPr>
          <p:cNvPr id="22" name="Grupo 21">
            <a:extLst>
              <a:ext uri="{FF2B5EF4-FFF2-40B4-BE49-F238E27FC236}">
                <a16:creationId xmlns:a16="http://schemas.microsoft.com/office/drawing/2014/main" id="{4C2728CB-A05A-F329-F938-906C783A8DAB}"/>
              </a:ext>
            </a:extLst>
          </p:cNvPr>
          <p:cNvGrpSpPr/>
          <p:nvPr/>
        </p:nvGrpSpPr>
        <p:grpSpPr>
          <a:xfrm>
            <a:off x="1174458" y="5639019"/>
            <a:ext cx="6850095" cy="635466"/>
            <a:chOff x="1174458" y="5639019"/>
            <a:chExt cx="6850095" cy="635466"/>
          </a:xfrm>
        </p:grpSpPr>
        <p:sp>
          <p:nvSpPr>
            <p:cNvPr id="9" name="Elipse 8">
              <a:extLst>
                <a:ext uri="{FF2B5EF4-FFF2-40B4-BE49-F238E27FC236}">
                  <a16:creationId xmlns:a16="http://schemas.microsoft.com/office/drawing/2014/main" id="{E89FFB0B-FF5C-1C40-5D7F-D8F10B133C81}"/>
                </a:ext>
              </a:extLst>
            </p:cNvPr>
            <p:cNvSpPr/>
            <p:nvPr/>
          </p:nvSpPr>
          <p:spPr>
            <a:xfrm>
              <a:off x="1174458" y="5639019"/>
              <a:ext cx="635466" cy="635466"/>
            </a:xfrm>
            <a:prstGeom prst="ellipse">
              <a:avLst/>
            </a:prstGeom>
            <a:gradFill flip="none" rotWithShape="1">
              <a:gsLst>
                <a:gs pos="0">
                  <a:srgbClr val="92D050"/>
                </a:gs>
                <a:gs pos="23000">
                  <a:srgbClr val="92D050"/>
                </a:gs>
                <a:gs pos="69000">
                  <a:srgbClr val="92D050"/>
                </a:gs>
                <a:gs pos="97000">
                  <a:srgbClr val="00B050"/>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2800" b="1" dirty="0">
                  <a:latin typeface="Abadi" panose="020B0604020104020204" pitchFamily="34" charset="0"/>
                </a:rPr>
                <a:t>S</a:t>
              </a:r>
            </a:p>
          </p:txBody>
        </p:sp>
        <p:sp>
          <p:nvSpPr>
            <p:cNvPr id="14" name="CuadroTexto 13">
              <a:extLst>
                <a:ext uri="{FF2B5EF4-FFF2-40B4-BE49-F238E27FC236}">
                  <a16:creationId xmlns:a16="http://schemas.microsoft.com/office/drawing/2014/main" id="{3ECB94B8-AFDC-7F75-E3A3-0FCEC184DC01}"/>
                </a:ext>
              </a:extLst>
            </p:cNvPr>
            <p:cNvSpPr txBox="1"/>
            <p:nvPr/>
          </p:nvSpPr>
          <p:spPr>
            <a:xfrm>
              <a:off x="2315361" y="5772086"/>
              <a:ext cx="5709192" cy="369332"/>
            </a:xfrm>
            <a:prstGeom prst="rect">
              <a:avLst/>
            </a:prstGeom>
            <a:noFill/>
          </p:spPr>
          <p:txBody>
            <a:bodyPr wrap="none" rtlCol="0">
              <a:spAutoFit/>
            </a:bodyPr>
            <a:lstStyle/>
            <a:p>
              <a:r>
                <a:rPr lang="es-CO" b="1" dirty="0"/>
                <a:t>Codones stop:</a:t>
              </a:r>
              <a:r>
                <a:rPr lang="es-CO" dirty="0"/>
                <a:t> codones de parada prematuros inesperados</a:t>
              </a:r>
            </a:p>
          </p:txBody>
        </p:sp>
      </p:grpSp>
      <p:grpSp>
        <p:nvGrpSpPr>
          <p:cNvPr id="21" name="Grupo 20">
            <a:extLst>
              <a:ext uri="{FF2B5EF4-FFF2-40B4-BE49-F238E27FC236}">
                <a16:creationId xmlns:a16="http://schemas.microsoft.com/office/drawing/2014/main" id="{51BAF3E1-5A85-B3D5-61F0-F5F938B487C2}"/>
              </a:ext>
            </a:extLst>
          </p:cNvPr>
          <p:cNvGrpSpPr/>
          <p:nvPr/>
        </p:nvGrpSpPr>
        <p:grpSpPr>
          <a:xfrm>
            <a:off x="1174458" y="4848090"/>
            <a:ext cx="6672225" cy="635466"/>
            <a:chOff x="1174458" y="4843744"/>
            <a:chExt cx="6672225" cy="635466"/>
          </a:xfrm>
        </p:grpSpPr>
        <p:sp>
          <p:nvSpPr>
            <p:cNvPr id="8" name="Elipse 7">
              <a:extLst>
                <a:ext uri="{FF2B5EF4-FFF2-40B4-BE49-F238E27FC236}">
                  <a16:creationId xmlns:a16="http://schemas.microsoft.com/office/drawing/2014/main" id="{51D264B9-4526-E3FD-8EE2-254CDB34898B}"/>
                </a:ext>
              </a:extLst>
            </p:cNvPr>
            <p:cNvSpPr/>
            <p:nvPr/>
          </p:nvSpPr>
          <p:spPr>
            <a:xfrm>
              <a:off x="1174458" y="4843744"/>
              <a:ext cx="635466" cy="635466"/>
            </a:xfrm>
            <a:prstGeom prst="ellipse">
              <a:avLst/>
            </a:prstGeom>
            <a:gradFill flip="none" rotWithShape="1">
              <a:gsLst>
                <a:gs pos="0">
                  <a:srgbClr val="92D050"/>
                </a:gs>
                <a:gs pos="23000">
                  <a:srgbClr val="92D050"/>
                </a:gs>
                <a:gs pos="69000">
                  <a:srgbClr val="92D050"/>
                </a:gs>
                <a:gs pos="97000">
                  <a:srgbClr val="00B050"/>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2800" b="1" dirty="0">
                  <a:latin typeface="Abadi" panose="020B0604020104020204" pitchFamily="34" charset="0"/>
                </a:rPr>
                <a:t>F</a:t>
              </a:r>
            </a:p>
          </p:txBody>
        </p:sp>
        <p:sp>
          <p:nvSpPr>
            <p:cNvPr id="15" name="CuadroTexto 14">
              <a:extLst>
                <a:ext uri="{FF2B5EF4-FFF2-40B4-BE49-F238E27FC236}">
                  <a16:creationId xmlns:a16="http://schemas.microsoft.com/office/drawing/2014/main" id="{607C4A1A-3FBC-934D-8E17-2D047A3880C5}"/>
                </a:ext>
              </a:extLst>
            </p:cNvPr>
            <p:cNvSpPr txBox="1"/>
            <p:nvPr/>
          </p:nvSpPr>
          <p:spPr>
            <a:xfrm>
              <a:off x="2315361" y="4976811"/>
              <a:ext cx="5531322" cy="369332"/>
            </a:xfrm>
            <a:prstGeom prst="rect">
              <a:avLst/>
            </a:prstGeom>
            <a:noFill/>
          </p:spPr>
          <p:txBody>
            <a:bodyPr wrap="none" rtlCol="0">
              <a:spAutoFit/>
            </a:bodyPr>
            <a:lstStyle/>
            <a:p>
              <a:r>
                <a:rPr lang="es-CO" b="1" dirty="0" err="1"/>
                <a:t>Frameshifts</a:t>
              </a:r>
              <a:r>
                <a:rPr lang="es-CO" b="1" dirty="0"/>
                <a:t>:</a:t>
              </a:r>
              <a:r>
                <a:rPr lang="es-CO" dirty="0"/>
                <a:t> cambios inesperados en el marco de lectura</a:t>
              </a:r>
            </a:p>
          </p:txBody>
        </p:sp>
      </p:grpSp>
      <p:grpSp>
        <p:nvGrpSpPr>
          <p:cNvPr id="20" name="Grupo 19">
            <a:extLst>
              <a:ext uri="{FF2B5EF4-FFF2-40B4-BE49-F238E27FC236}">
                <a16:creationId xmlns:a16="http://schemas.microsoft.com/office/drawing/2014/main" id="{4677BF95-C717-DA44-F900-0BA8F7DCF524}"/>
              </a:ext>
            </a:extLst>
          </p:cNvPr>
          <p:cNvGrpSpPr/>
          <p:nvPr/>
        </p:nvGrpSpPr>
        <p:grpSpPr>
          <a:xfrm>
            <a:off x="1174458" y="4046298"/>
            <a:ext cx="9688115" cy="646331"/>
            <a:chOff x="1174458" y="4134697"/>
            <a:chExt cx="9688115" cy="646331"/>
          </a:xfrm>
        </p:grpSpPr>
        <p:sp>
          <p:nvSpPr>
            <p:cNvPr id="6" name="Elipse 5">
              <a:extLst>
                <a:ext uri="{FF2B5EF4-FFF2-40B4-BE49-F238E27FC236}">
                  <a16:creationId xmlns:a16="http://schemas.microsoft.com/office/drawing/2014/main" id="{FEBD380C-0885-4CAC-82A7-0208D3CD31AD}"/>
                </a:ext>
              </a:extLst>
            </p:cNvPr>
            <p:cNvSpPr/>
            <p:nvPr/>
          </p:nvSpPr>
          <p:spPr>
            <a:xfrm>
              <a:off x="1174458" y="4140129"/>
              <a:ext cx="635466" cy="635466"/>
            </a:xfrm>
            <a:prstGeom prst="ellipse">
              <a:avLst/>
            </a:prstGeom>
            <a:gradFill flip="none" rotWithShape="1">
              <a:gsLst>
                <a:gs pos="0">
                  <a:srgbClr val="92D050"/>
                </a:gs>
                <a:gs pos="23000">
                  <a:srgbClr val="92D050"/>
                </a:gs>
                <a:gs pos="69000">
                  <a:srgbClr val="92D050"/>
                </a:gs>
                <a:gs pos="97000">
                  <a:srgbClr val="00B050"/>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2800" b="1" dirty="0">
                  <a:latin typeface="Abadi" panose="020B0604020104020204" pitchFamily="34" charset="0"/>
                </a:rPr>
                <a:t>C</a:t>
              </a:r>
            </a:p>
          </p:txBody>
        </p:sp>
        <p:sp>
          <p:nvSpPr>
            <p:cNvPr id="16" name="CuadroTexto 15">
              <a:extLst>
                <a:ext uri="{FF2B5EF4-FFF2-40B4-BE49-F238E27FC236}">
                  <a16:creationId xmlns:a16="http://schemas.microsoft.com/office/drawing/2014/main" id="{02629E10-046F-5DB1-008F-08733D45506D}"/>
                </a:ext>
              </a:extLst>
            </p:cNvPr>
            <p:cNvSpPr txBox="1"/>
            <p:nvPr/>
          </p:nvSpPr>
          <p:spPr>
            <a:xfrm>
              <a:off x="2315361" y="4134697"/>
              <a:ext cx="8547212" cy="646331"/>
            </a:xfrm>
            <a:prstGeom prst="rect">
              <a:avLst/>
            </a:prstGeom>
            <a:noFill/>
          </p:spPr>
          <p:txBody>
            <a:bodyPr wrap="none" rtlCol="0">
              <a:spAutoFit/>
            </a:bodyPr>
            <a:lstStyle/>
            <a:p>
              <a:r>
                <a:rPr lang="es-CO" b="1" dirty="0" err="1"/>
                <a:t>Clusters</a:t>
              </a:r>
              <a:r>
                <a:rPr lang="es-CO" b="1" dirty="0"/>
                <a:t> de </a:t>
              </a:r>
              <a:r>
                <a:rPr lang="es-CO" b="1" dirty="0" err="1"/>
                <a:t>SNPs</a:t>
              </a:r>
              <a:r>
                <a:rPr lang="es-CO" b="1" dirty="0"/>
                <a:t>:</a:t>
              </a:r>
              <a:r>
                <a:rPr lang="es-CO" dirty="0"/>
                <a:t> demasiadas mutaciones en un segmento corto pueden presentarse por</a:t>
              </a:r>
              <a:br>
                <a:rPr lang="es-CO" dirty="0"/>
              </a:br>
              <a:r>
                <a:rPr lang="es-CO" dirty="0"/>
                <a:t>problemas en el ensamblaje. Calculado solo con mutaciones privadas.</a:t>
              </a:r>
            </a:p>
          </p:txBody>
        </p:sp>
      </p:grpSp>
    </p:spTree>
    <p:extLst>
      <p:ext uri="{BB962C8B-B14F-4D97-AF65-F5344CB8AC3E}">
        <p14:creationId xmlns:p14="http://schemas.microsoft.com/office/powerpoint/2010/main" val="531558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83A415-DE83-706D-65A7-445A5F454569}"/>
              </a:ext>
            </a:extLst>
          </p:cNvPr>
          <p:cNvSpPr>
            <a:spLocks noGrp="1"/>
          </p:cNvSpPr>
          <p:nvPr>
            <p:ph type="title"/>
          </p:nvPr>
        </p:nvSpPr>
        <p:spPr/>
        <p:txBody>
          <a:bodyPr/>
          <a:lstStyle/>
          <a:p>
            <a:r>
              <a:rPr lang="es-CO" dirty="0"/>
              <a:t>Panel de resultados – SARS-CoV-2</a:t>
            </a:r>
          </a:p>
        </p:txBody>
      </p:sp>
      <p:sp>
        <p:nvSpPr>
          <p:cNvPr id="3" name="Marcador de contenido 2">
            <a:extLst>
              <a:ext uri="{FF2B5EF4-FFF2-40B4-BE49-F238E27FC236}">
                <a16:creationId xmlns:a16="http://schemas.microsoft.com/office/drawing/2014/main" id="{695501AB-2843-A90E-07A5-D100BA6C4FF1}"/>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03EC9EA9-EF48-4618-41BF-99B63EECBC22}"/>
              </a:ext>
            </a:extLst>
          </p:cNvPr>
          <p:cNvPicPr>
            <a:picLocks noChangeAspect="1"/>
          </p:cNvPicPr>
          <p:nvPr/>
        </p:nvPicPr>
        <p:blipFill>
          <a:blip r:embed="rId2"/>
          <a:stretch>
            <a:fillRect/>
          </a:stretch>
        </p:blipFill>
        <p:spPr>
          <a:xfrm>
            <a:off x="776248" y="1690688"/>
            <a:ext cx="10639503" cy="4267231"/>
          </a:xfrm>
          <a:prstGeom prst="rect">
            <a:avLst/>
          </a:prstGeom>
        </p:spPr>
      </p:pic>
      <p:sp>
        <p:nvSpPr>
          <p:cNvPr id="6" name="CuadroTexto 5">
            <a:extLst>
              <a:ext uri="{FF2B5EF4-FFF2-40B4-BE49-F238E27FC236}">
                <a16:creationId xmlns:a16="http://schemas.microsoft.com/office/drawing/2014/main" id="{38F61790-0C19-140C-3A36-D8A538CB7C87}"/>
              </a:ext>
            </a:extLst>
          </p:cNvPr>
          <p:cNvSpPr txBox="1"/>
          <p:nvPr/>
        </p:nvSpPr>
        <p:spPr>
          <a:xfrm>
            <a:off x="679509" y="5992297"/>
            <a:ext cx="860492" cy="369332"/>
          </a:xfrm>
          <a:prstGeom prst="rect">
            <a:avLst/>
          </a:prstGeom>
          <a:noFill/>
        </p:spPr>
        <p:txBody>
          <a:bodyPr wrap="none" rtlCol="0">
            <a:spAutoFit/>
          </a:bodyPr>
          <a:lstStyle/>
          <a:p>
            <a:r>
              <a:rPr lang="es-CO" b="1" dirty="0"/>
              <a:t>Alertas</a:t>
            </a:r>
          </a:p>
        </p:txBody>
      </p:sp>
      <p:sp>
        <p:nvSpPr>
          <p:cNvPr id="7" name="CuadroTexto 6">
            <a:extLst>
              <a:ext uri="{FF2B5EF4-FFF2-40B4-BE49-F238E27FC236}">
                <a16:creationId xmlns:a16="http://schemas.microsoft.com/office/drawing/2014/main" id="{F1F27B44-09B0-9348-D7CA-54EBC0F8E7D2}"/>
              </a:ext>
            </a:extLst>
          </p:cNvPr>
          <p:cNvSpPr txBox="1"/>
          <p:nvPr/>
        </p:nvSpPr>
        <p:spPr>
          <a:xfrm>
            <a:off x="2241260" y="5992297"/>
            <a:ext cx="1916037" cy="369332"/>
          </a:xfrm>
          <a:prstGeom prst="rect">
            <a:avLst/>
          </a:prstGeom>
          <a:noFill/>
        </p:spPr>
        <p:txBody>
          <a:bodyPr wrap="none" rtlCol="0">
            <a:spAutoFit/>
          </a:bodyPr>
          <a:lstStyle/>
          <a:p>
            <a:r>
              <a:rPr lang="es-CO" b="1" dirty="0"/>
              <a:t>Control de calidad</a:t>
            </a:r>
          </a:p>
        </p:txBody>
      </p:sp>
      <p:sp>
        <p:nvSpPr>
          <p:cNvPr id="8" name="CuadroTexto 7">
            <a:extLst>
              <a:ext uri="{FF2B5EF4-FFF2-40B4-BE49-F238E27FC236}">
                <a16:creationId xmlns:a16="http://schemas.microsoft.com/office/drawing/2014/main" id="{FD3A8EE8-5997-96AE-773D-BD0633FAC514}"/>
              </a:ext>
            </a:extLst>
          </p:cNvPr>
          <p:cNvSpPr txBox="1"/>
          <p:nvPr/>
        </p:nvSpPr>
        <p:spPr>
          <a:xfrm>
            <a:off x="9125822" y="5992297"/>
            <a:ext cx="1848839" cy="369332"/>
          </a:xfrm>
          <a:prstGeom prst="rect">
            <a:avLst/>
          </a:prstGeom>
          <a:noFill/>
        </p:spPr>
        <p:txBody>
          <a:bodyPr wrap="none" rtlCol="0">
            <a:spAutoFit/>
          </a:bodyPr>
          <a:lstStyle/>
          <a:p>
            <a:r>
              <a:rPr lang="es-CO" b="1" dirty="0"/>
              <a:t>Visualización CDS</a:t>
            </a:r>
          </a:p>
        </p:txBody>
      </p:sp>
      <p:sp>
        <p:nvSpPr>
          <p:cNvPr id="9" name="CuadroTexto 8">
            <a:extLst>
              <a:ext uri="{FF2B5EF4-FFF2-40B4-BE49-F238E27FC236}">
                <a16:creationId xmlns:a16="http://schemas.microsoft.com/office/drawing/2014/main" id="{713D8CC3-3304-8DA9-271F-32D0D2266C98}"/>
              </a:ext>
            </a:extLst>
          </p:cNvPr>
          <p:cNvSpPr txBox="1"/>
          <p:nvPr/>
        </p:nvSpPr>
        <p:spPr>
          <a:xfrm>
            <a:off x="5805180" y="5992297"/>
            <a:ext cx="1307730" cy="369332"/>
          </a:xfrm>
          <a:prstGeom prst="rect">
            <a:avLst/>
          </a:prstGeom>
          <a:noFill/>
        </p:spPr>
        <p:txBody>
          <a:bodyPr wrap="none" rtlCol="0">
            <a:spAutoFit/>
          </a:bodyPr>
          <a:lstStyle/>
          <a:p>
            <a:r>
              <a:rPr lang="es-CO" b="1" dirty="0"/>
              <a:t>Mutaciones</a:t>
            </a:r>
          </a:p>
        </p:txBody>
      </p:sp>
      <p:sp>
        <p:nvSpPr>
          <p:cNvPr id="10" name="CuadroTexto 9">
            <a:extLst>
              <a:ext uri="{FF2B5EF4-FFF2-40B4-BE49-F238E27FC236}">
                <a16:creationId xmlns:a16="http://schemas.microsoft.com/office/drawing/2014/main" id="{8D62C939-79F7-6B72-76FD-7390A6E2D9C0}"/>
              </a:ext>
            </a:extLst>
          </p:cNvPr>
          <p:cNvSpPr txBox="1"/>
          <p:nvPr/>
        </p:nvSpPr>
        <p:spPr>
          <a:xfrm>
            <a:off x="0" y="6488668"/>
            <a:ext cx="6096000" cy="369332"/>
          </a:xfrm>
          <a:prstGeom prst="rect">
            <a:avLst/>
          </a:prstGeom>
          <a:noFill/>
        </p:spPr>
        <p:txBody>
          <a:bodyPr wrap="square">
            <a:spAutoFit/>
          </a:bodyPr>
          <a:lstStyle/>
          <a:p>
            <a:r>
              <a:rPr lang="es-CO" dirty="0"/>
              <a:t>https://clades.nextstrain.org</a:t>
            </a:r>
          </a:p>
        </p:txBody>
      </p:sp>
      <p:sp>
        <p:nvSpPr>
          <p:cNvPr id="4" name="Rectángulo 3">
            <a:extLst>
              <a:ext uri="{FF2B5EF4-FFF2-40B4-BE49-F238E27FC236}">
                <a16:creationId xmlns:a16="http://schemas.microsoft.com/office/drawing/2014/main" id="{EDCA2991-4D53-0E13-D3D9-07A4238852FC}"/>
              </a:ext>
            </a:extLst>
          </p:cNvPr>
          <p:cNvSpPr/>
          <p:nvPr/>
        </p:nvSpPr>
        <p:spPr>
          <a:xfrm>
            <a:off x="7524925" y="3808602"/>
            <a:ext cx="419449" cy="4194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320044DA-D56C-2235-0885-4441A0B4F55B}"/>
              </a:ext>
            </a:extLst>
          </p:cNvPr>
          <p:cNvSpPr/>
          <p:nvPr/>
        </p:nvSpPr>
        <p:spPr>
          <a:xfrm>
            <a:off x="8524614" y="3810000"/>
            <a:ext cx="3049828" cy="4194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87F8E145-E4D1-BBC7-0B3D-6AA811F38828}"/>
              </a:ext>
            </a:extLst>
          </p:cNvPr>
          <p:cNvSpPr/>
          <p:nvPr/>
        </p:nvSpPr>
        <p:spPr>
          <a:xfrm>
            <a:off x="3189210" y="3818389"/>
            <a:ext cx="419449" cy="4194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DC723B4E-7D57-07C2-F75A-47DB1E9C3265}"/>
              </a:ext>
            </a:extLst>
          </p:cNvPr>
          <p:cNvSpPr/>
          <p:nvPr/>
        </p:nvSpPr>
        <p:spPr>
          <a:xfrm>
            <a:off x="2593591" y="4439175"/>
            <a:ext cx="419449" cy="164578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5DA015ED-FB37-819D-B7E1-35BCCDCBA222}"/>
              </a:ext>
            </a:extLst>
          </p:cNvPr>
          <p:cNvSpPr/>
          <p:nvPr/>
        </p:nvSpPr>
        <p:spPr>
          <a:xfrm>
            <a:off x="7845105" y="2383870"/>
            <a:ext cx="419449" cy="41944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2673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C7C95B-F0FB-3671-CB2F-4CA456902449}"/>
              </a:ext>
            </a:extLst>
          </p:cNvPr>
          <p:cNvSpPr>
            <a:spLocks noGrp="1"/>
          </p:cNvSpPr>
          <p:nvPr>
            <p:ph type="title"/>
          </p:nvPr>
        </p:nvSpPr>
        <p:spPr/>
        <p:txBody>
          <a:bodyPr/>
          <a:lstStyle/>
          <a:p>
            <a:r>
              <a:rPr lang="es-CO" dirty="0"/>
              <a:t>Panel de filogenia – SARS-CoV-2</a:t>
            </a:r>
          </a:p>
        </p:txBody>
      </p:sp>
      <p:sp>
        <p:nvSpPr>
          <p:cNvPr id="3" name="Marcador de contenido 2">
            <a:extLst>
              <a:ext uri="{FF2B5EF4-FFF2-40B4-BE49-F238E27FC236}">
                <a16:creationId xmlns:a16="http://schemas.microsoft.com/office/drawing/2014/main" id="{344ED39F-F19B-D7AA-A737-66C73EA9A8BB}"/>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0607AA9F-7AA0-6657-77F9-86762276F517}"/>
              </a:ext>
            </a:extLst>
          </p:cNvPr>
          <p:cNvPicPr>
            <a:picLocks noChangeAspect="1"/>
          </p:cNvPicPr>
          <p:nvPr/>
        </p:nvPicPr>
        <p:blipFill>
          <a:blip r:embed="rId2"/>
          <a:stretch>
            <a:fillRect/>
          </a:stretch>
        </p:blipFill>
        <p:spPr>
          <a:xfrm>
            <a:off x="797680" y="1353652"/>
            <a:ext cx="10596640" cy="5395952"/>
          </a:xfrm>
          <a:prstGeom prst="rect">
            <a:avLst/>
          </a:prstGeom>
        </p:spPr>
      </p:pic>
    </p:spTree>
    <p:extLst>
      <p:ext uri="{BB962C8B-B14F-4D97-AF65-F5344CB8AC3E}">
        <p14:creationId xmlns:p14="http://schemas.microsoft.com/office/powerpoint/2010/main" val="2637431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0B2FBE-C329-DF48-E730-F93771227B90}"/>
              </a:ext>
            </a:extLst>
          </p:cNvPr>
          <p:cNvSpPr>
            <a:spLocks noGrp="1"/>
          </p:cNvSpPr>
          <p:nvPr>
            <p:ph type="ctrTitle"/>
          </p:nvPr>
        </p:nvSpPr>
        <p:spPr/>
        <p:txBody>
          <a:bodyPr/>
          <a:lstStyle/>
          <a:p>
            <a:r>
              <a:rPr lang="es-ES" dirty="0"/>
              <a:t>SARS-CoV-2</a:t>
            </a:r>
            <a:endParaRPr lang="es-CO" dirty="0"/>
          </a:p>
        </p:txBody>
      </p:sp>
      <p:sp>
        <p:nvSpPr>
          <p:cNvPr id="4" name="Subtítulo 3">
            <a:extLst>
              <a:ext uri="{FF2B5EF4-FFF2-40B4-BE49-F238E27FC236}">
                <a16:creationId xmlns:a16="http://schemas.microsoft.com/office/drawing/2014/main" id="{A9B98576-693D-EE35-7296-DB61058EDF77}"/>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651525542"/>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556808-AEFB-B34E-B470-4848753647DC}"/>
              </a:ext>
            </a:extLst>
          </p:cNvPr>
          <p:cNvSpPr txBox="1"/>
          <p:nvPr/>
        </p:nvSpPr>
        <p:spPr>
          <a:xfrm>
            <a:off x="8846879" y="5444014"/>
            <a:ext cx="3115918" cy="923330"/>
          </a:xfrm>
          <a:prstGeom prst="rect">
            <a:avLst/>
          </a:prstGeom>
          <a:solidFill>
            <a:schemeClr val="bg1"/>
          </a:solidFill>
        </p:spPr>
        <p:txBody>
          <a:bodyPr wrap="square" rtlCol="0" anchor="ctr">
            <a:spAutoFit/>
          </a:bodyPr>
          <a:lstStyle/>
          <a:p>
            <a:pPr algn="ctr"/>
            <a:r>
              <a:rPr lang="en-US" b="1" dirty="0">
                <a:latin typeface="Calibri" panose="020F0502020204030204" pitchFamily="34" charset="0"/>
                <a:cs typeface="Calibri" panose="020F0502020204030204" pitchFamily="34" charset="0"/>
              </a:rPr>
              <a:t>Árbol sin </a:t>
            </a:r>
            <a:r>
              <a:rPr lang="en-US" b="1" dirty="0" err="1">
                <a:latin typeface="Calibri" panose="020F0502020204030204" pitchFamily="34" charset="0"/>
                <a:cs typeface="Calibri" panose="020F0502020204030204" pitchFamily="34" charset="0"/>
              </a:rPr>
              <a:t>raíz</a:t>
            </a:r>
            <a:endParaRPr lang="en-US" b="1" dirty="0">
              <a:latin typeface="Calibri" panose="020F0502020204030204" pitchFamily="34" charset="0"/>
              <a:cs typeface="Calibri" panose="020F0502020204030204" pitchFamily="34" charset="0"/>
            </a:endParaRPr>
          </a:p>
          <a:p>
            <a:pPr algn="ct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dirección</a:t>
            </a:r>
            <a:r>
              <a:rPr lang="en-US" dirty="0">
                <a:latin typeface="Calibri" panose="020F0502020204030204" pitchFamily="34" charset="0"/>
                <a:cs typeface="Calibri" panose="020F0502020204030204" pitchFamily="34" charset="0"/>
              </a:rPr>
              <a:t> de </a:t>
            </a:r>
            <a:r>
              <a:rPr lang="en-US" dirty="0" err="1">
                <a:latin typeface="Calibri" panose="020F0502020204030204" pitchFamily="34" charset="0"/>
                <a:cs typeface="Calibri" panose="020F0502020204030204" pitchFamily="34" charset="0"/>
              </a:rPr>
              <a:t>evolución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desconocida</a:t>
            </a:r>
            <a:r>
              <a:rPr lang="en-US"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7BEC6C4D-9DA3-A049-8497-C08D8779B24D}"/>
              </a:ext>
            </a:extLst>
          </p:cNvPr>
          <p:cNvSpPr txBox="1"/>
          <p:nvPr/>
        </p:nvSpPr>
        <p:spPr>
          <a:xfrm>
            <a:off x="210879" y="5582514"/>
            <a:ext cx="4122028" cy="646331"/>
          </a:xfrm>
          <a:prstGeom prst="rect">
            <a:avLst/>
          </a:prstGeom>
          <a:solidFill>
            <a:schemeClr val="bg1"/>
          </a:solidFill>
        </p:spPr>
        <p:txBody>
          <a:bodyPr wrap="square" rtlCol="0" anchor="ctr">
            <a:spAutoFit/>
          </a:bodyPr>
          <a:lstStyle/>
          <a:p>
            <a:pPr algn="ctr"/>
            <a:r>
              <a:rPr lang="en-US" b="1" dirty="0">
                <a:latin typeface="Calibri" panose="020F0502020204030204" pitchFamily="34" charset="0"/>
                <a:cs typeface="Calibri" panose="020F0502020204030204" pitchFamily="34" charset="0"/>
              </a:rPr>
              <a:t>Rectangular </a:t>
            </a:r>
            <a:r>
              <a:rPr lang="en-US" b="1" dirty="0" err="1">
                <a:latin typeface="Calibri" panose="020F0502020204030204" pitchFamily="34" charset="0"/>
                <a:cs typeface="Calibri" panose="020F0502020204030204" pitchFamily="34" charset="0"/>
              </a:rPr>
              <a:t>enraizado</a:t>
            </a:r>
            <a:endParaRPr lang="en-US" dirty="0">
              <a:latin typeface="Calibri" panose="020F0502020204030204" pitchFamily="34" charset="0"/>
              <a:cs typeface="Calibri" panose="020F0502020204030204" pitchFamily="34" charset="0"/>
            </a:endParaRPr>
          </a:p>
          <a:p>
            <a:pPr algn="ctr"/>
            <a:r>
              <a:rPr lang="en-US" dirty="0">
                <a:latin typeface="Calibri" panose="020F0502020204030204" pitchFamily="34" charset="0"/>
                <a:cs typeface="Calibri" panose="020F0502020204030204" pitchFamily="34" charset="0"/>
              </a:rPr>
              <a:t>(con </a:t>
            </a:r>
            <a:r>
              <a:rPr lang="en-US" dirty="0" err="1">
                <a:latin typeface="Calibri" panose="020F0502020204030204" pitchFamily="34" charset="0"/>
                <a:cs typeface="Calibri" panose="020F0502020204030204" pitchFamily="34" charset="0"/>
              </a:rPr>
              <a:t>grupo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externo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conocido</a:t>
            </a:r>
            <a:r>
              <a:rPr lang="en-US" dirty="0">
                <a:latin typeface="Calibri" panose="020F0502020204030204" pitchFamily="34" charset="0"/>
                <a:cs typeface="Calibri" panose="020F0502020204030204" pitchFamily="34" charset="0"/>
              </a:rPr>
              <a:t>)</a:t>
            </a:r>
          </a:p>
        </p:txBody>
      </p:sp>
      <p:sp>
        <p:nvSpPr>
          <p:cNvPr id="9" name="Title 1">
            <a:extLst>
              <a:ext uri="{FF2B5EF4-FFF2-40B4-BE49-F238E27FC236}">
                <a16:creationId xmlns:a16="http://schemas.microsoft.com/office/drawing/2014/main" id="{A57B28A4-6B16-5944-96F6-EC11612294FE}"/>
              </a:ext>
            </a:extLst>
          </p:cNvPr>
          <p:cNvSpPr txBox="1">
            <a:spLocks/>
          </p:cNvSpPr>
          <p:nvPr/>
        </p:nvSpPr>
        <p:spPr>
          <a:xfrm>
            <a:off x="364288" y="354008"/>
            <a:ext cx="10515600" cy="8027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Distintas</a:t>
            </a:r>
            <a:r>
              <a:rPr lang="en-US" dirty="0"/>
              <a:t> </a:t>
            </a:r>
            <a:r>
              <a:rPr lang="en-US" dirty="0" err="1"/>
              <a:t>representaciones</a:t>
            </a:r>
            <a:r>
              <a:rPr lang="en-US" dirty="0"/>
              <a:t> del árbol</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6771"/>
          <a:stretch/>
        </p:blipFill>
        <p:spPr>
          <a:xfrm>
            <a:off x="8741197" y="1514712"/>
            <a:ext cx="2977306" cy="382857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859" y="1514711"/>
            <a:ext cx="4122032" cy="382857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90" y="1514712"/>
            <a:ext cx="4037164" cy="3828576"/>
          </a:xfrm>
          <a:prstGeom prst="rect">
            <a:avLst/>
          </a:prstGeom>
        </p:spPr>
      </p:pic>
      <p:sp>
        <p:nvSpPr>
          <p:cNvPr id="10" name="TextBox 9">
            <a:extLst>
              <a:ext uri="{FF2B5EF4-FFF2-40B4-BE49-F238E27FC236}">
                <a16:creationId xmlns:a16="http://schemas.microsoft.com/office/drawing/2014/main" id="{54C66BB5-342E-C84B-9BC2-71CF34EBC9E7}"/>
              </a:ext>
            </a:extLst>
          </p:cNvPr>
          <p:cNvSpPr txBox="1"/>
          <p:nvPr/>
        </p:nvSpPr>
        <p:spPr>
          <a:xfrm>
            <a:off x="5145059" y="5343288"/>
            <a:ext cx="2889668" cy="923330"/>
          </a:xfrm>
          <a:prstGeom prst="rect">
            <a:avLst/>
          </a:prstGeom>
          <a:solidFill>
            <a:schemeClr val="bg1"/>
          </a:solidFill>
        </p:spPr>
        <p:txBody>
          <a:bodyPr wrap="square" rtlCol="0" anchor="ctr">
            <a:spAutoFit/>
          </a:bodyPr>
          <a:lstStyle/>
          <a:p>
            <a:pPr algn="ctr"/>
            <a:r>
              <a:rPr lang="en-US" b="1" dirty="0">
                <a:latin typeface="Calibri" panose="020F0502020204030204" pitchFamily="34" charset="0"/>
                <a:cs typeface="Calibri" panose="020F0502020204030204" pitchFamily="34" charset="0"/>
              </a:rPr>
              <a:t>Radial </a:t>
            </a:r>
            <a:r>
              <a:rPr lang="en-US" b="1" dirty="0" err="1">
                <a:latin typeface="Calibri" panose="020F0502020204030204" pitchFamily="34" charset="0"/>
                <a:cs typeface="Calibri" panose="020F0502020204030204" pitchFamily="34" charset="0"/>
              </a:rPr>
              <a:t>enraizado</a:t>
            </a:r>
            <a:endParaRPr lang="en-US" dirty="0">
              <a:latin typeface="Calibri" panose="020F0502020204030204" pitchFamily="34" charset="0"/>
              <a:cs typeface="Calibri" panose="020F0502020204030204" pitchFamily="34" charset="0"/>
            </a:endParaRPr>
          </a:p>
          <a:p>
            <a:pPr algn="ctr"/>
            <a:r>
              <a:rPr lang="en-US" dirty="0">
                <a:latin typeface="Calibri" panose="020F0502020204030204" pitchFamily="34" charset="0"/>
                <a:cs typeface="Calibri" panose="020F0502020204030204" pitchFamily="34" charset="0"/>
              </a:rPr>
              <a:t>(con </a:t>
            </a:r>
            <a:r>
              <a:rPr lang="en-US" dirty="0" err="1">
                <a:latin typeface="Calibri" panose="020F0502020204030204" pitchFamily="34" charset="0"/>
                <a:cs typeface="Calibri" panose="020F0502020204030204" pitchFamily="34" charset="0"/>
              </a:rPr>
              <a:t>grupo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externo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conocido</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985729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5B2DF2-D438-51DC-C539-1486350A7308}"/>
              </a:ext>
            </a:extLst>
          </p:cNvPr>
          <p:cNvSpPr>
            <a:spLocks noGrp="1"/>
          </p:cNvSpPr>
          <p:nvPr>
            <p:ph type="ctrTitle"/>
          </p:nvPr>
        </p:nvSpPr>
        <p:spPr/>
        <p:txBody>
          <a:bodyPr/>
          <a:lstStyle/>
          <a:p>
            <a:r>
              <a:rPr lang="es-CO" dirty="0"/>
              <a:t>Ahora probemos </a:t>
            </a:r>
            <a:r>
              <a:rPr lang="es-CO" dirty="0" err="1"/>
              <a:t>Nextclade</a:t>
            </a:r>
            <a:endParaRPr lang="es-CO" dirty="0"/>
          </a:p>
        </p:txBody>
      </p:sp>
      <p:sp>
        <p:nvSpPr>
          <p:cNvPr id="3" name="Subtítulo 2">
            <a:extLst>
              <a:ext uri="{FF2B5EF4-FFF2-40B4-BE49-F238E27FC236}">
                <a16:creationId xmlns:a16="http://schemas.microsoft.com/office/drawing/2014/main" id="{CD7BFA3A-D785-6A95-07C6-F77D04869776}"/>
              </a:ext>
            </a:extLst>
          </p:cNvPr>
          <p:cNvSpPr>
            <a:spLocks noGrp="1"/>
          </p:cNvSpPr>
          <p:nvPr>
            <p:ph type="subTitle" idx="1"/>
          </p:nvPr>
        </p:nvSpPr>
        <p:spPr/>
        <p:txBody>
          <a:bodyPr/>
          <a:lstStyle/>
          <a:p>
            <a:r>
              <a:rPr lang="es-CO" dirty="0"/>
              <a:t>USANDO EL ARCHIVO </a:t>
            </a:r>
            <a:r>
              <a:rPr lang="es-CO" dirty="0" err="1"/>
              <a:t>secuenciasSARS.fasta</a:t>
            </a:r>
            <a:endParaRPr lang="es-CO" dirty="0"/>
          </a:p>
          <a:p>
            <a:endParaRPr lang="es-CO" dirty="0"/>
          </a:p>
          <a:p>
            <a:r>
              <a:rPr lang="es-CO" dirty="0">
                <a:hlinkClick r:id="rId2"/>
              </a:rPr>
              <a:t>https://clades.nextstrain.org</a:t>
            </a:r>
            <a:r>
              <a:rPr lang="es-CO" dirty="0"/>
              <a:t> </a:t>
            </a:r>
          </a:p>
        </p:txBody>
      </p:sp>
      <p:pic>
        <p:nvPicPr>
          <p:cNvPr id="4" name="Imagen 3">
            <a:extLst>
              <a:ext uri="{FF2B5EF4-FFF2-40B4-BE49-F238E27FC236}">
                <a16:creationId xmlns:a16="http://schemas.microsoft.com/office/drawing/2014/main" id="{7AD7B8E7-599F-460E-4965-FA47F49C048F}"/>
              </a:ext>
            </a:extLst>
          </p:cNvPr>
          <p:cNvPicPr>
            <a:picLocks noChangeAspect="1"/>
          </p:cNvPicPr>
          <p:nvPr/>
        </p:nvPicPr>
        <p:blipFill>
          <a:blip r:embed="rId3">
            <a:clrChange>
              <a:clrFrom>
                <a:srgbClr val="F2F2F2"/>
              </a:clrFrom>
              <a:clrTo>
                <a:srgbClr val="F2F2F2">
                  <a:alpha val="0"/>
                </a:srgbClr>
              </a:clrTo>
            </a:clrChange>
          </a:blip>
          <a:stretch>
            <a:fillRect/>
          </a:stretch>
        </p:blipFill>
        <p:spPr>
          <a:xfrm>
            <a:off x="7882404" y="449258"/>
            <a:ext cx="2462231" cy="1157296"/>
          </a:xfrm>
          <a:prstGeom prst="rect">
            <a:avLst/>
          </a:prstGeom>
        </p:spPr>
      </p:pic>
    </p:spTree>
    <p:extLst>
      <p:ext uri="{BB962C8B-B14F-4D97-AF65-F5344CB8AC3E}">
        <p14:creationId xmlns:p14="http://schemas.microsoft.com/office/powerpoint/2010/main" val="3886913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01A14E-5D7D-5CD8-7908-52561E055D3C}"/>
              </a:ext>
            </a:extLst>
          </p:cNvPr>
          <p:cNvSpPr>
            <a:spLocks noGrp="1"/>
          </p:cNvSpPr>
          <p:nvPr>
            <p:ph type="title"/>
          </p:nvPr>
        </p:nvSpPr>
        <p:spPr/>
        <p:txBody>
          <a:bodyPr/>
          <a:lstStyle/>
          <a:p>
            <a:r>
              <a:rPr lang="es-CO" dirty="0"/>
              <a:t>Este árbol no reemplaza un análisis filogenético</a:t>
            </a:r>
          </a:p>
        </p:txBody>
      </p:sp>
      <p:sp>
        <p:nvSpPr>
          <p:cNvPr id="3" name="Marcador de contenido 2">
            <a:extLst>
              <a:ext uri="{FF2B5EF4-FFF2-40B4-BE49-F238E27FC236}">
                <a16:creationId xmlns:a16="http://schemas.microsoft.com/office/drawing/2014/main" id="{D172736A-88F7-6207-955E-77877FE366DB}"/>
              </a:ext>
            </a:extLst>
          </p:cNvPr>
          <p:cNvSpPr>
            <a:spLocks noGrp="1"/>
          </p:cNvSpPr>
          <p:nvPr>
            <p:ph idx="1"/>
          </p:nvPr>
        </p:nvSpPr>
        <p:spPr/>
        <p:txBody>
          <a:bodyPr/>
          <a:lstStyle/>
          <a:p>
            <a:r>
              <a:rPr lang="es-CO" dirty="0"/>
              <a:t>La Versión 2 solo las ubicaba en un árbol de referencia</a:t>
            </a:r>
          </a:p>
          <a:p>
            <a:r>
              <a:rPr lang="es-CO" dirty="0"/>
              <a:t>Ahora la Versión 3 resuelve una estructura filogenética</a:t>
            </a:r>
          </a:p>
          <a:p>
            <a:endParaRPr lang="es-CO" dirty="0"/>
          </a:p>
          <a:p>
            <a:r>
              <a:rPr lang="es-CO" dirty="0"/>
              <a:t>El algoritmo de </a:t>
            </a:r>
            <a:r>
              <a:rPr lang="es-CO" dirty="0" err="1"/>
              <a:t>Nextclade</a:t>
            </a:r>
            <a:r>
              <a:rPr lang="es-CO" dirty="0"/>
              <a:t> utiliza atajos y heurísticos para consumir pocos recursos computacionales y pueda ser usado en cualquier equipo</a:t>
            </a:r>
          </a:p>
          <a:p>
            <a:endParaRPr lang="es-CO" dirty="0"/>
          </a:p>
          <a:p>
            <a:r>
              <a:rPr lang="es-CO" dirty="0"/>
              <a:t>La ubicación de las secuencias en el árbol permite explorar la anotación de mutaciones en un contexto evolutivo</a:t>
            </a:r>
          </a:p>
        </p:txBody>
      </p:sp>
    </p:spTree>
    <p:extLst>
      <p:ext uri="{BB962C8B-B14F-4D97-AF65-F5344CB8AC3E}">
        <p14:creationId xmlns:p14="http://schemas.microsoft.com/office/powerpoint/2010/main" val="1308047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4F50A7-C6AE-8A5C-9123-ABB4CED4C0B5}"/>
              </a:ext>
            </a:extLst>
          </p:cNvPr>
          <p:cNvSpPr>
            <a:spLocks noGrp="1"/>
          </p:cNvSpPr>
          <p:nvPr>
            <p:ph type="title"/>
          </p:nvPr>
        </p:nvSpPr>
        <p:spPr/>
        <p:txBody>
          <a:bodyPr/>
          <a:lstStyle/>
          <a:p>
            <a:endParaRPr lang="es-CO" dirty="0"/>
          </a:p>
        </p:txBody>
      </p:sp>
      <p:sp>
        <p:nvSpPr>
          <p:cNvPr id="3" name="Marcador de contenido 2">
            <a:extLst>
              <a:ext uri="{FF2B5EF4-FFF2-40B4-BE49-F238E27FC236}">
                <a16:creationId xmlns:a16="http://schemas.microsoft.com/office/drawing/2014/main" id="{C393D106-A66C-B32A-B0A1-6462EC64AFCE}"/>
              </a:ext>
            </a:extLst>
          </p:cNvPr>
          <p:cNvSpPr>
            <a:spLocks noGrp="1"/>
          </p:cNvSpPr>
          <p:nvPr>
            <p:ph sz="half" idx="1"/>
          </p:nvPr>
        </p:nvSpPr>
        <p:spPr/>
        <p:txBody>
          <a:bodyPr/>
          <a:lstStyle/>
          <a:p>
            <a:r>
              <a:rPr lang="es-CO" dirty="0"/>
              <a:t>Podemos hacer Zoom en una rama (útil para árboles grandes)</a:t>
            </a:r>
          </a:p>
        </p:txBody>
      </p:sp>
      <p:pic>
        <p:nvPicPr>
          <p:cNvPr id="2050" name="Picture 2">
            <a:extLst>
              <a:ext uri="{FF2B5EF4-FFF2-40B4-BE49-F238E27FC236}">
                <a16:creationId xmlns:a16="http://schemas.microsoft.com/office/drawing/2014/main" id="{58AA1AF6-06A9-A9AC-228A-46C1258C837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2526" y="1974198"/>
            <a:ext cx="4480948" cy="405419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F8B14AA-F8E1-946B-BD4C-67E444C6DD0F}"/>
              </a:ext>
            </a:extLst>
          </p:cNvPr>
          <p:cNvSpPr txBox="1"/>
          <p:nvPr/>
        </p:nvSpPr>
        <p:spPr>
          <a:xfrm>
            <a:off x="0" y="6488668"/>
            <a:ext cx="6096000" cy="369332"/>
          </a:xfrm>
          <a:prstGeom prst="rect">
            <a:avLst/>
          </a:prstGeom>
          <a:noFill/>
        </p:spPr>
        <p:txBody>
          <a:bodyPr wrap="square">
            <a:spAutoFit/>
          </a:bodyPr>
          <a:lstStyle/>
          <a:p>
            <a:r>
              <a:rPr lang="es-CO" dirty="0"/>
              <a:t>https://neherlab.org/201901_krisp_auspice.html</a:t>
            </a:r>
          </a:p>
        </p:txBody>
      </p:sp>
    </p:spTree>
    <p:extLst>
      <p:ext uri="{BB962C8B-B14F-4D97-AF65-F5344CB8AC3E}">
        <p14:creationId xmlns:p14="http://schemas.microsoft.com/office/powerpoint/2010/main" val="3066051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6DB72-C62C-7343-A654-16AE5914C07C}"/>
              </a:ext>
            </a:extLst>
          </p:cNvPr>
          <p:cNvSpPr>
            <a:spLocks noGrp="1"/>
          </p:cNvSpPr>
          <p:nvPr>
            <p:ph type="title"/>
          </p:nvPr>
        </p:nvSpPr>
        <p:spPr/>
        <p:txBody>
          <a:bodyPr/>
          <a:lstStyle/>
          <a:p>
            <a:r>
              <a:rPr lang="es-CO" dirty="0"/>
              <a:t>Explorar nodos y ramas</a:t>
            </a:r>
          </a:p>
        </p:txBody>
      </p:sp>
      <p:sp>
        <p:nvSpPr>
          <p:cNvPr id="3" name="Marcador de contenido 2">
            <a:extLst>
              <a:ext uri="{FF2B5EF4-FFF2-40B4-BE49-F238E27FC236}">
                <a16:creationId xmlns:a16="http://schemas.microsoft.com/office/drawing/2014/main" id="{A0DD7012-7CAA-A2CE-87C4-C3CD1D69ED8B}"/>
              </a:ext>
            </a:extLst>
          </p:cNvPr>
          <p:cNvSpPr>
            <a:spLocks noGrp="1"/>
          </p:cNvSpPr>
          <p:nvPr>
            <p:ph sz="half" idx="1"/>
          </p:nvPr>
        </p:nvSpPr>
        <p:spPr/>
        <p:txBody>
          <a:bodyPr/>
          <a:lstStyle/>
          <a:p>
            <a:endParaRPr lang="es-CO"/>
          </a:p>
        </p:txBody>
      </p:sp>
      <p:sp>
        <p:nvSpPr>
          <p:cNvPr id="4" name="Marcador de contenido 3">
            <a:extLst>
              <a:ext uri="{FF2B5EF4-FFF2-40B4-BE49-F238E27FC236}">
                <a16:creationId xmlns:a16="http://schemas.microsoft.com/office/drawing/2014/main" id="{C9FCFCBA-5C29-533B-C1AF-694E68199BE1}"/>
              </a:ext>
            </a:extLst>
          </p:cNvPr>
          <p:cNvSpPr>
            <a:spLocks noGrp="1"/>
          </p:cNvSpPr>
          <p:nvPr>
            <p:ph sz="half" idx="2"/>
          </p:nvPr>
        </p:nvSpPr>
        <p:spPr/>
        <p:txBody>
          <a:bodyPr/>
          <a:lstStyle/>
          <a:p>
            <a:endParaRPr lang="es-CO"/>
          </a:p>
        </p:txBody>
      </p:sp>
      <p:pic>
        <p:nvPicPr>
          <p:cNvPr id="1026" name="Picture 2">
            <a:extLst>
              <a:ext uri="{FF2B5EF4-FFF2-40B4-BE49-F238E27FC236}">
                <a16:creationId xmlns:a16="http://schemas.microsoft.com/office/drawing/2014/main" id="{E354B596-1DCE-EE4E-7D27-533FB0D68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991" y="1987316"/>
            <a:ext cx="7340017" cy="379316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5E33099-E47E-51FD-77E8-F4D8F9727623}"/>
              </a:ext>
            </a:extLst>
          </p:cNvPr>
          <p:cNvSpPr txBox="1"/>
          <p:nvPr/>
        </p:nvSpPr>
        <p:spPr>
          <a:xfrm>
            <a:off x="0" y="6488668"/>
            <a:ext cx="6096000" cy="369332"/>
          </a:xfrm>
          <a:prstGeom prst="rect">
            <a:avLst/>
          </a:prstGeom>
          <a:noFill/>
        </p:spPr>
        <p:txBody>
          <a:bodyPr wrap="square">
            <a:spAutoFit/>
          </a:bodyPr>
          <a:lstStyle/>
          <a:p>
            <a:r>
              <a:rPr lang="es-CO" dirty="0"/>
              <a:t>https://neherlab.org/201901_krisp_auspice.html</a:t>
            </a:r>
          </a:p>
        </p:txBody>
      </p:sp>
    </p:spTree>
    <p:extLst>
      <p:ext uri="{BB962C8B-B14F-4D97-AF65-F5344CB8AC3E}">
        <p14:creationId xmlns:p14="http://schemas.microsoft.com/office/powerpoint/2010/main" val="1631957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10FC93-B5C3-C80E-CB05-BF69AE01904F}"/>
              </a:ext>
            </a:extLst>
          </p:cNvPr>
          <p:cNvSpPr>
            <a:spLocks noGrp="1"/>
          </p:cNvSpPr>
          <p:nvPr>
            <p:ph type="title"/>
          </p:nvPr>
        </p:nvSpPr>
        <p:spPr/>
        <p:txBody>
          <a:bodyPr/>
          <a:lstStyle/>
          <a:p>
            <a:r>
              <a:rPr lang="es-CO" dirty="0"/>
              <a:t>Activar anotaciones – rastrear cambios</a:t>
            </a:r>
          </a:p>
        </p:txBody>
      </p:sp>
      <p:sp>
        <p:nvSpPr>
          <p:cNvPr id="3" name="Marcador de contenido 2">
            <a:extLst>
              <a:ext uri="{FF2B5EF4-FFF2-40B4-BE49-F238E27FC236}">
                <a16:creationId xmlns:a16="http://schemas.microsoft.com/office/drawing/2014/main" id="{3FAFD7C0-7129-8A0D-70B3-EC518D762B23}"/>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10D8D7A9-A295-7112-2869-805C065F37EA}"/>
              </a:ext>
            </a:extLst>
          </p:cNvPr>
          <p:cNvPicPr>
            <a:picLocks noChangeAspect="1"/>
          </p:cNvPicPr>
          <p:nvPr/>
        </p:nvPicPr>
        <p:blipFill>
          <a:blip r:embed="rId2"/>
          <a:stretch>
            <a:fillRect/>
          </a:stretch>
        </p:blipFill>
        <p:spPr>
          <a:xfrm>
            <a:off x="900074" y="1690688"/>
            <a:ext cx="10391851" cy="4895886"/>
          </a:xfrm>
          <a:prstGeom prst="rect">
            <a:avLst/>
          </a:prstGeom>
        </p:spPr>
      </p:pic>
      <p:sp>
        <p:nvSpPr>
          <p:cNvPr id="6" name="CuadroTexto 5">
            <a:extLst>
              <a:ext uri="{FF2B5EF4-FFF2-40B4-BE49-F238E27FC236}">
                <a16:creationId xmlns:a16="http://schemas.microsoft.com/office/drawing/2014/main" id="{218C1161-8FA0-B226-C738-03F1A1C276E5}"/>
              </a:ext>
            </a:extLst>
          </p:cNvPr>
          <p:cNvSpPr txBox="1"/>
          <p:nvPr/>
        </p:nvSpPr>
        <p:spPr>
          <a:xfrm>
            <a:off x="0" y="6488668"/>
            <a:ext cx="6096000" cy="369332"/>
          </a:xfrm>
          <a:prstGeom prst="rect">
            <a:avLst/>
          </a:prstGeom>
          <a:noFill/>
        </p:spPr>
        <p:txBody>
          <a:bodyPr wrap="square">
            <a:spAutoFit/>
          </a:bodyPr>
          <a:lstStyle/>
          <a:p>
            <a:r>
              <a:rPr lang="es-CO" dirty="0"/>
              <a:t>https://clades.nextstrain.org</a:t>
            </a:r>
          </a:p>
        </p:txBody>
      </p:sp>
    </p:spTree>
    <p:extLst>
      <p:ext uri="{BB962C8B-B14F-4D97-AF65-F5344CB8AC3E}">
        <p14:creationId xmlns:p14="http://schemas.microsoft.com/office/powerpoint/2010/main" val="3680478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29C083-3BD2-93B0-FD4A-18DC5715C25B}"/>
              </a:ext>
            </a:extLst>
          </p:cNvPr>
          <p:cNvSpPr>
            <a:spLocks noGrp="1"/>
          </p:cNvSpPr>
          <p:nvPr>
            <p:ph type="title"/>
          </p:nvPr>
        </p:nvSpPr>
        <p:spPr/>
        <p:txBody>
          <a:bodyPr/>
          <a:lstStyle/>
          <a:p>
            <a:r>
              <a:rPr lang="es-CO" dirty="0"/>
              <a:t>Filtros por características y genotipos</a:t>
            </a:r>
          </a:p>
        </p:txBody>
      </p:sp>
      <p:sp>
        <p:nvSpPr>
          <p:cNvPr id="3" name="Marcador de contenido 2">
            <a:extLst>
              <a:ext uri="{FF2B5EF4-FFF2-40B4-BE49-F238E27FC236}">
                <a16:creationId xmlns:a16="http://schemas.microsoft.com/office/drawing/2014/main" id="{C9F41AED-3407-5A76-6EC8-1854C31CB829}"/>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75C6181F-2EC0-3949-FFAF-9016CB2B9448}"/>
              </a:ext>
            </a:extLst>
          </p:cNvPr>
          <p:cNvPicPr>
            <a:picLocks noChangeAspect="1"/>
          </p:cNvPicPr>
          <p:nvPr/>
        </p:nvPicPr>
        <p:blipFill>
          <a:blip r:embed="rId2"/>
          <a:stretch>
            <a:fillRect/>
          </a:stretch>
        </p:blipFill>
        <p:spPr>
          <a:xfrm>
            <a:off x="838200" y="1690688"/>
            <a:ext cx="10510914" cy="4838735"/>
          </a:xfrm>
          <a:prstGeom prst="rect">
            <a:avLst/>
          </a:prstGeom>
        </p:spPr>
      </p:pic>
      <p:sp>
        <p:nvSpPr>
          <p:cNvPr id="6" name="CuadroTexto 5">
            <a:extLst>
              <a:ext uri="{FF2B5EF4-FFF2-40B4-BE49-F238E27FC236}">
                <a16:creationId xmlns:a16="http://schemas.microsoft.com/office/drawing/2014/main" id="{0844FDF1-18A4-E105-F702-AABF05BAD6AC}"/>
              </a:ext>
            </a:extLst>
          </p:cNvPr>
          <p:cNvSpPr txBox="1"/>
          <p:nvPr/>
        </p:nvSpPr>
        <p:spPr>
          <a:xfrm>
            <a:off x="0" y="6488668"/>
            <a:ext cx="6096000" cy="369332"/>
          </a:xfrm>
          <a:prstGeom prst="rect">
            <a:avLst/>
          </a:prstGeom>
          <a:noFill/>
        </p:spPr>
        <p:txBody>
          <a:bodyPr wrap="square">
            <a:spAutoFit/>
          </a:bodyPr>
          <a:lstStyle/>
          <a:p>
            <a:r>
              <a:rPr lang="es-CO" dirty="0"/>
              <a:t>https://clades.nextstrain.org</a:t>
            </a:r>
          </a:p>
        </p:txBody>
      </p:sp>
    </p:spTree>
    <p:extLst>
      <p:ext uri="{BB962C8B-B14F-4D97-AF65-F5344CB8AC3E}">
        <p14:creationId xmlns:p14="http://schemas.microsoft.com/office/powerpoint/2010/main" val="2036057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A77810-663B-87AD-643D-626945F56CDF}"/>
              </a:ext>
            </a:extLst>
          </p:cNvPr>
          <p:cNvSpPr>
            <a:spLocks noGrp="1"/>
          </p:cNvSpPr>
          <p:nvPr>
            <p:ph type="title"/>
          </p:nvPr>
        </p:nvSpPr>
        <p:spPr/>
        <p:txBody>
          <a:bodyPr/>
          <a:lstStyle/>
          <a:p>
            <a:r>
              <a:rPr lang="es-CO" dirty="0"/>
              <a:t>Exportar archivos de resultados</a:t>
            </a:r>
          </a:p>
        </p:txBody>
      </p:sp>
      <p:sp>
        <p:nvSpPr>
          <p:cNvPr id="3" name="Marcador de contenido 2">
            <a:extLst>
              <a:ext uri="{FF2B5EF4-FFF2-40B4-BE49-F238E27FC236}">
                <a16:creationId xmlns:a16="http://schemas.microsoft.com/office/drawing/2014/main" id="{10AE19AB-1D76-DCC8-52D4-B01191232329}"/>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E7DBE637-5ABA-7E06-B658-F26FF2C22CB3}"/>
              </a:ext>
            </a:extLst>
          </p:cNvPr>
          <p:cNvPicPr>
            <a:picLocks noChangeAspect="1"/>
          </p:cNvPicPr>
          <p:nvPr/>
        </p:nvPicPr>
        <p:blipFill>
          <a:blip r:embed="rId2"/>
          <a:stretch>
            <a:fillRect/>
          </a:stretch>
        </p:blipFill>
        <p:spPr>
          <a:xfrm>
            <a:off x="838200" y="1572082"/>
            <a:ext cx="10525202" cy="5062575"/>
          </a:xfrm>
          <a:prstGeom prst="rect">
            <a:avLst/>
          </a:prstGeom>
        </p:spPr>
      </p:pic>
    </p:spTree>
    <p:extLst>
      <p:ext uri="{BB962C8B-B14F-4D97-AF65-F5344CB8AC3E}">
        <p14:creationId xmlns:p14="http://schemas.microsoft.com/office/powerpoint/2010/main" val="2493240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8EF31B-0053-92B1-A635-C996DC433C9F}"/>
              </a:ext>
            </a:extLst>
          </p:cNvPr>
          <p:cNvSpPr>
            <a:spLocks noGrp="1"/>
          </p:cNvSpPr>
          <p:nvPr>
            <p:ph type="title"/>
          </p:nvPr>
        </p:nvSpPr>
        <p:spPr/>
        <p:txBody>
          <a:bodyPr/>
          <a:lstStyle/>
          <a:p>
            <a:r>
              <a:rPr lang="es-CO" dirty="0"/>
              <a:t>Información adicional en la tabla</a:t>
            </a:r>
          </a:p>
        </p:txBody>
      </p:sp>
      <p:sp>
        <p:nvSpPr>
          <p:cNvPr id="3" name="Marcador de contenido 2">
            <a:extLst>
              <a:ext uri="{FF2B5EF4-FFF2-40B4-BE49-F238E27FC236}">
                <a16:creationId xmlns:a16="http://schemas.microsoft.com/office/drawing/2014/main" id="{B249CF3C-B470-2D57-717F-6E04AE4F1752}"/>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78FC5773-49B5-A574-3275-C2188577255A}"/>
              </a:ext>
            </a:extLst>
          </p:cNvPr>
          <p:cNvPicPr>
            <a:picLocks noChangeAspect="1"/>
          </p:cNvPicPr>
          <p:nvPr/>
        </p:nvPicPr>
        <p:blipFill>
          <a:blip r:embed="rId2"/>
          <a:stretch>
            <a:fillRect/>
          </a:stretch>
        </p:blipFill>
        <p:spPr>
          <a:xfrm>
            <a:off x="2059751" y="2356950"/>
            <a:ext cx="8072497" cy="3081360"/>
          </a:xfrm>
          <a:prstGeom prst="rect">
            <a:avLst/>
          </a:prstGeom>
        </p:spPr>
      </p:pic>
    </p:spTree>
    <p:extLst>
      <p:ext uri="{BB962C8B-B14F-4D97-AF65-F5344CB8AC3E}">
        <p14:creationId xmlns:p14="http://schemas.microsoft.com/office/powerpoint/2010/main" val="1313135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54EA-A232-9941-B2D2-B13FC3D62474}"/>
              </a:ext>
            </a:extLst>
          </p:cNvPr>
          <p:cNvSpPr>
            <a:spLocks noGrp="1"/>
          </p:cNvSpPr>
          <p:nvPr>
            <p:ph type="title"/>
          </p:nvPr>
        </p:nvSpPr>
        <p:spPr>
          <a:xfrm>
            <a:off x="838200" y="71909"/>
            <a:ext cx="10515600" cy="1325563"/>
          </a:xfrm>
        </p:spPr>
        <p:txBody>
          <a:bodyPr/>
          <a:lstStyle/>
          <a:p>
            <a:r>
              <a:rPr lang="en-US" dirty="0"/>
              <a:t>Auspice – </a:t>
            </a:r>
            <a:r>
              <a:rPr lang="en-US" dirty="0" err="1"/>
              <a:t>Visualización</a:t>
            </a:r>
            <a:r>
              <a:rPr lang="en-US" dirty="0"/>
              <a:t> </a:t>
            </a:r>
            <a:r>
              <a:rPr lang="en-US" dirty="0" err="1"/>
              <a:t>interactiva</a:t>
            </a:r>
            <a:endParaRPr lang="en-US" dirty="0"/>
          </a:p>
        </p:txBody>
      </p:sp>
      <p:sp>
        <p:nvSpPr>
          <p:cNvPr id="7" name="TextBox 6">
            <a:extLst>
              <a:ext uri="{FF2B5EF4-FFF2-40B4-BE49-F238E27FC236}">
                <a16:creationId xmlns:a16="http://schemas.microsoft.com/office/drawing/2014/main" id="{292458F2-1723-D441-AD14-BB547EE46B73}"/>
              </a:ext>
            </a:extLst>
          </p:cNvPr>
          <p:cNvSpPr txBox="1"/>
          <p:nvPr/>
        </p:nvSpPr>
        <p:spPr>
          <a:xfrm>
            <a:off x="712922" y="1428467"/>
            <a:ext cx="10802320" cy="2554545"/>
          </a:xfrm>
          <a:prstGeom prst="rect">
            <a:avLst/>
          </a:prstGeom>
          <a:noFill/>
        </p:spPr>
        <p:txBody>
          <a:bodyPr wrap="square" rtlCol="0">
            <a:spAutoFit/>
          </a:bodyPr>
          <a:lstStyle/>
          <a:p>
            <a:pPr marL="285750" indent="-285750">
              <a:buFont typeface="Arial" charset="0"/>
              <a:buChar char="•"/>
            </a:pPr>
            <a:r>
              <a:rPr lang="en-US" sz="2800" dirty="0" err="1"/>
              <a:t>Aplicación</a:t>
            </a:r>
            <a:r>
              <a:rPr lang="en-US" sz="2800" dirty="0"/>
              <a:t> web para </a:t>
            </a:r>
            <a:r>
              <a:rPr lang="en-US" sz="2800" dirty="0" err="1"/>
              <a:t>visualizaciones</a:t>
            </a:r>
            <a:r>
              <a:rPr lang="en-US" sz="2800" dirty="0"/>
              <a:t> </a:t>
            </a:r>
            <a:r>
              <a:rPr lang="en-US" sz="2800" dirty="0" err="1"/>
              <a:t>interactivas</a:t>
            </a:r>
            <a:r>
              <a:rPr lang="en-US" sz="2800" dirty="0"/>
              <a:t> (auspice.us)</a:t>
            </a:r>
          </a:p>
          <a:p>
            <a:pPr marL="285750" indent="-285750">
              <a:buFont typeface="Arial" charset="0"/>
              <a:buChar char="•"/>
            </a:pPr>
            <a:r>
              <a:rPr lang="en-US" sz="2400" dirty="0" err="1">
                <a:solidFill>
                  <a:schemeClr val="tx1">
                    <a:lumMod val="65000"/>
                    <a:lumOff val="35000"/>
                  </a:schemeClr>
                </a:solidFill>
              </a:rPr>
              <a:t>Complementar</a:t>
            </a:r>
            <a:r>
              <a:rPr lang="en-US" sz="2400" dirty="0">
                <a:solidFill>
                  <a:schemeClr val="tx1">
                    <a:lumMod val="65000"/>
                    <a:lumOff val="35000"/>
                  </a:schemeClr>
                </a:solidFill>
              </a:rPr>
              <a:t> con </a:t>
            </a:r>
            <a:r>
              <a:rPr lang="en-US" sz="2400" dirty="0" err="1">
                <a:solidFill>
                  <a:schemeClr val="tx1">
                    <a:lumMod val="65000"/>
                    <a:lumOff val="35000"/>
                  </a:schemeClr>
                </a:solidFill>
              </a:rPr>
              <a:t>datos</a:t>
            </a:r>
            <a:r>
              <a:rPr lang="en-US" sz="2400" dirty="0">
                <a:solidFill>
                  <a:schemeClr val="tx1">
                    <a:lumMod val="65000"/>
                    <a:lumOff val="35000"/>
                  </a:schemeClr>
                </a:solidFill>
              </a:rPr>
              <a:t> de las </a:t>
            </a:r>
            <a:r>
              <a:rPr lang="en-US" sz="2400" dirty="0" err="1">
                <a:solidFill>
                  <a:schemeClr val="tx1">
                    <a:lumMod val="65000"/>
                    <a:lumOff val="35000"/>
                  </a:schemeClr>
                </a:solidFill>
              </a:rPr>
              <a:t>muestras</a:t>
            </a:r>
            <a:r>
              <a:rPr lang="en-US" sz="2400" dirty="0">
                <a:solidFill>
                  <a:schemeClr val="tx1">
                    <a:lumMod val="65000"/>
                    <a:lumOff val="35000"/>
                  </a:schemeClr>
                </a:solidFill>
              </a:rPr>
              <a:t> </a:t>
            </a:r>
            <a:r>
              <a:rPr lang="en-US" sz="2400" dirty="0" err="1">
                <a:solidFill>
                  <a:schemeClr val="tx1">
                    <a:lumMod val="65000"/>
                    <a:lumOff val="35000"/>
                  </a:schemeClr>
                </a:solidFill>
              </a:rPr>
              <a:t>solamente</a:t>
            </a:r>
            <a:r>
              <a:rPr lang="en-US" sz="2400" dirty="0">
                <a:solidFill>
                  <a:schemeClr val="tx1">
                    <a:lumMod val="65000"/>
                    <a:lumOff val="35000"/>
                  </a:schemeClr>
                </a:solidFill>
              </a:rPr>
              <a:t> </a:t>
            </a:r>
            <a:r>
              <a:rPr lang="en-US" sz="2400" dirty="0" err="1">
                <a:solidFill>
                  <a:schemeClr val="tx1">
                    <a:lumMod val="65000"/>
                    <a:lumOff val="35000"/>
                  </a:schemeClr>
                </a:solidFill>
              </a:rPr>
              <a:t>arrastrando</a:t>
            </a:r>
            <a:r>
              <a:rPr lang="en-US" sz="2400" dirty="0">
                <a:solidFill>
                  <a:schemeClr val="tx1">
                    <a:lumMod val="65000"/>
                    <a:lumOff val="35000"/>
                  </a:schemeClr>
                </a:solidFill>
              </a:rPr>
              <a:t> </a:t>
            </a:r>
            <a:r>
              <a:rPr lang="en-US" sz="2400" dirty="0" err="1">
                <a:solidFill>
                  <a:schemeClr val="tx1">
                    <a:lumMod val="65000"/>
                    <a:lumOff val="35000"/>
                  </a:schemeClr>
                </a:solidFill>
              </a:rPr>
              <a:t>el</a:t>
            </a:r>
            <a:r>
              <a:rPr lang="en-US" sz="2400" dirty="0">
                <a:solidFill>
                  <a:schemeClr val="tx1">
                    <a:lumMod val="65000"/>
                    <a:lumOff val="35000"/>
                  </a:schemeClr>
                </a:solidFill>
              </a:rPr>
              <a:t> </a:t>
            </a:r>
            <a:r>
              <a:rPr lang="en-US" sz="2400" dirty="0" err="1">
                <a:solidFill>
                  <a:schemeClr val="tx1">
                    <a:lumMod val="65000"/>
                    <a:lumOff val="35000"/>
                  </a:schemeClr>
                </a:solidFill>
              </a:rPr>
              <a:t>archivo</a:t>
            </a:r>
            <a:endParaRPr lang="en-US" sz="2400" dirty="0">
              <a:solidFill>
                <a:schemeClr val="tx1">
                  <a:lumMod val="65000"/>
                  <a:lumOff val="35000"/>
                </a:schemeClr>
              </a:solidFill>
            </a:endParaRPr>
          </a:p>
          <a:p>
            <a:pPr marL="285750" indent="-285750">
              <a:buFont typeface="Arial" charset="0"/>
              <a:buChar char="•"/>
            </a:pPr>
            <a:endParaRPr lang="en-US" sz="2800" dirty="0"/>
          </a:p>
          <a:p>
            <a:pPr marL="285750" indent="-285750">
              <a:buFont typeface="Arial" charset="0"/>
              <a:buChar char="•"/>
            </a:pPr>
            <a:endParaRPr lang="en-US" sz="2800" dirty="0"/>
          </a:p>
          <a:p>
            <a:pPr marL="285750" indent="-285750">
              <a:buFont typeface="Arial" charset="0"/>
              <a:buChar char="•"/>
            </a:pPr>
            <a:endParaRPr lang="en-US" sz="2800" dirty="0"/>
          </a:p>
          <a:p>
            <a:pPr marL="742950" lvl="1" indent="-285750">
              <a:buFont typeface="Arial" charset="0"/>
              <a:buChar char="•"/>
            </a:pPr>
            <a:endParaRPr lang="en-US" sz="2400" dirty="0">
              <a:solidFill>
                <a:schemeClr val="tx1">
                  <a:lumMod val="65000"/>
                  <a:lumOff val="35000"/>
                </a:schemeClr>
              </a:solidFill>
            </a:endParaRPr>
          </a:p>
        </p:txBody>
      </p:sp>
      <p:pic>
        <p:nvPicPr>
          <p:cNvPr id="6" name="Imagen 5">
            <a:extLst>
              <a:ext uri="{FF2B5EF4-FFF2-40B4-BE49-F238E27FC236}">
                <a16:creationId xmlns:a16="http://schemas.microsoft.com/office/drawing/2014/main" id="{01DA50A4-478A-09BD-5734-5CE318C0977A}"/>
              </a:ext>
            </a:extLst>
          </p:cNvPr>
          <p:cNvPicPr>
            <a:picLocks noChangeAspect="1"/>
          </p:cNvPicPr>
          <p:nvPr/>
        </p:nvPicPr>
        <p:blipFill>
          <a:blip r:embed="rId3"/>
          <a:stretch>
            <a:fillRect/>
          </a:stretch>
        </p:blipFill>
        <p:spPr>
          <a:xfrm>
            <a:off x="2085023" y="2499919"/>
            <a:ext cx="8021953" cy="3858936"/>
          </a:xfrm>
          <a:prstGeom prst="rect">
            <a:avLst/>
          </a:prstGeom>
        </p:spPr>
      </p:pic>
    </p:spTree>
    <p:extLst>
      <p:ext uri="{BB962C8B-B14F-4D97-AF65-F5344CB8AC3E}">
        <p14:creationId xmlns:p14="http://schemas.microsoft.com/office/powerpoint/2010/main" val="3829224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1040-24B4-A449-BDB8-2813BADEF2DB}"/>
              </a:ext>
            </a:extLst>
          </p:cNvPr>
          <p:cNvSpPr>
            <a:spLocks noGrp="1"/>
          </p:cNvSpPr>
          <p:nvPr>
            <p:ph type="title"/>
          </p:nvPr>
        </p:nvSpPr>
        <p:spPr>
          <a:xfrm>
            <a:off x="404359" y="328056"/>
            <a:ext cx="11495198" cy="796410"/>
          </a:xfrm>
        </p:spPr>
        <p:txBody>
          <a:bodyPr>
            <a:normAutofit/>
          </a:bodyPr>
          <a:lstStyle/>
          <a:p>
            <a:r>
              <a:rPr lang="en-US" dirty="0"/>
              <a:t>Una </a:t>
            </a:r>
            <a:r>
              <a:rPr lang="en-US" dirty="0" err="1"/>
              <a:t>aproximación</a:t>
            </a:r>
            <a:r>
              <a:rPr lang="en-US" dirty="0"/>
              <a:t> de </a:t>
            </a:r>
            <a:r>
              <a:rPr lang="en-US" dirty="0" err="1"/>
              <a:t>los</a:t>
            </a:r>
            <a:r>
              <a:rPr lang="en-US" dirty="0"/>
              <a:t> </a:t>
            </a:r>
            <a:r>
              <a:rPr lang="en-US" dirty="0" err="1"/>
              <a:t>brotes</a:t>
            </a:r>
            <a:endParaRPr lang="en-US" dirty="0"/>
          </a:p>
        </p:txBody>
      </p:sp>
      <p:grpSp>
        <p:nvGrpSpPr>
          <p:cNvPr id="8" name="Group 7">
            <a:extLst>
              <a:ext uri="{FF2B5EF4-FFF2-40B4-BE49-F238E27FC236}">
                <a16:creationId xmlns:a16="http://schemas.microsoft.com/office/drawing/2014/main" id="{76D7F520-9470-044D-B4C2-585D40DE94B0}"/>
              </a:ext>
            </a:extLst>
          </p:cNvPr>
          <p:cNvGrpSpPr/>
          <p:nvPr/>
        </p:nvGrpSpPr>
        <p:grpSpPr>
          <a:xfrm>
            <a:off x="2090694" y="1388684"/>
            <a:ext cx="7117492" cy="4988860"/>
            <a:chOff x="2113005" y="2121853"/>
            <a:chExt cx="6350553" cy="4371022"/>
          </a:xfrm>
        </p:grpSpPr>
        <p:pic>
          <p:nvPicPr>
            <p:cNvPr id="5" name="Picture 4" descr="A picture containing table, clock, white, cake&#10;&#10;Description automatically generated">
              <a:extLst>
                <a:ext uri="{FF2B5EF4-FFF2-40B4-BE49-F238E27FC236}">
                  <a16:creationId xmlns:a16="http://schemas.microsoft.com/office/drawing/2014/main" id="{FBD13CFE-E3A8-FF41-BE1C-3FFFAFC65C67}"/>
                </a:ext>
              </a:extLst>
            </p:cNvPr>
            <p:cNvPicPr>
              <a:picLocks noChangeAspect="1"/>
            </p:cNvPicPr>
            <p:nvPr/>
          </p:nvPicPr>
          <p:blipFill>
            <a:blip r:embed="rId2"/>
            <a:stretch>
              <a:fillRect/>
            </a:stretch>
          </p:blipFill>
          <p:spPr>
            <a:xfrm>
              <a:off x="3352971" y="2121853"/>
              <a:ext cx="5110587" cy="4371022"/>
            </a:xfrm>
            <a:prstGeom prst="rect">
              <a:avLst/>
            </a:prstGeom>
          </p:spPr>
        </p:pic>
        <p:sp>
          <p:nvSpPr>
            <p:cNvPr id="6" name="TextBox 5">
              <a:extLst>
                <a:ext uri="{FF2B5EF4-FFF2-40B4-BE49-F238E27FC236}">
                  <a16:creationId xmlns:a16="http://schemas.microsoft.com/office/drawing/2014/main" id="{48D7465E-E3E2-3145-BA68-F0A3DFC2B9F2}"/>
                </a:ext>
              </a:extLst>
            </p:cNvPr>
            <p:cNvSpPr txBox="1"/>
            <p:nvPr/>
          </p:nvSpPr>
          <p:spPr>
            <a:xfrm>
              <a:off x="2113005" y="2307206"/>
              <a:ext cx="1139469" cy="316113"/>
            </a:xfrm>
            <a:prstGeom prst="rect">
              <a:avLst/>
            </a:prstGeom>
            <a:noFill/>
          </p:spPr>
          <p:txBody>
            <a:bodyPr wrap="square" lIns="36000" tIns="46800" rIns="36000" bIns="46800" rtlCol="0">
              <a:spAutoFit/>
            </a:bodyPr>
            <a:lstStyle/>
            <a:p>
              <a:pPr algn="r">
                <a:lnSpc>
                  <a:spcPct val="90000"/>
                </a:lnSpc>
              </a:pPr>
              <a:r>
                <a:rPr lang="pt-BR" sz="1600" b="1" dirty="0">
                  <a:solidFill>
                    <a:srgbClr val="69AFC3"/>
                  </a:solidFill>
                  <a:latin typeface="Arial"/>
                  <a:cs typeface="Arial"/>
                </a:rPr>
                <a:t>PAST</a:t>
              </a:r>
              <a:endParaRPr lang="pt-BR" sz="1600" dirty="0">
                <a:solidFill>
                  <a:srgbClr val="69AFC3"/>
                </a:solidFill>
                <a:latin typeface="Arial"/>
                <a:cs typeface="Arial"/>
              </a:endParaRPr>
            </a:p>
          </p:txBody>
        </p:sp>
        <p:sp>
          <p:nvSpPr>
            <p:cNvPr id="7" name="TextBox 6">
              <a:extLst>
                <a:ext uri="{FF2B5EF4-FFF2-40B4-BE49-F238E27FC236}">
                  <a16:creationId xmlns:a16="http://schemas.microsoft.com/office/drawing/2014/main" id="{85538BC3-2637-FC48-9493-EA35200699D5}"/>
                </a:ext>
              </a:extLst>
            </p:cNvPr>
            <p:cNvSpPr txBox="1"/>
            <p:nvPr/>
          </p:nvSpPr>
          <p:spPr>
            <a:xfrm>
              <a:off x="2113005" y="6125444"/>
              <a:ext cx="1139469" cy="316113"/>
            </a:xfrm>
            <a:prstGeom prst="rect">
              <a:avLst/>
            </a:prstGeom>
            <a:noFill/>
          </p:spPr>
          <p:txBody>
            <a:bodyPr wrap="square" lIns="36000" tIns="46800" rIns="36000" bIns="46800" rtlCol="0">
              <a:spAutoFit/>
            </a:bodyPr>
            <a:lstStyle/>
            <a:p>
              <a:pPr algn="r">
                <a:lnSpc>
                  <a:spcPct val="90000"/>
                </a:lnSpc>
              </a:pPr>
              <a:r>
                <a:rPr lang="pt-BR" sz="1600" b="1" dirty="0">
                  <a:solidFill>
                    <a:srgbClr val="69AFC3"/>
                  </a:solidFill>
                  <a:latin typeface="Arial"/>
                  <a:cs typeface="Arial"/>
                </a:rPr>
                <a:t>PRESENT</a:t>
              </a:r>
              <a:endParaRPr lang="pt-BR" sz="1600" dirty="0">
                <a:solidFill>
                  <a:srgbClr val="69AFC3"/>
                </a:solidFill>
                <a:latin typeface="Arial"/>
                <a:cs typeface="Arial"/>
              </a:endParaRPr>
            </a:p>
          </p:txBody>
        </p:sp>
      </p:grpSp>
      <p:sp>
        <p:nvSpPr>
          <p:cNvPr id="9" name="Right Arrow 8">
            <a:extLst>
              <a:ext uri="{FF2B5EF4-FFF2-40B4-BE49-F238E27FC236}">
                <a16:creationId xmlns:a16="http://schemas.microsoft.com/office/drawing/2014/main" id="{AC2F22CA-9F5C-9E48-8106-407BA452CB80}"/>
              </a:ext>
            </a:extLst>
          </p:cNvPr>
          <p:cNvSpPr/>
          <p:nvPr/>
        </p:nvSpPr>
        <p:spPr>
          <a:xfrm rot="5400000">
            <a:off x="1336746" y="3798274"/>
            <a:ext cx="3733800" cy="328253"/>
          </a:xfrm>
          <a:prstGeom prst="rightArrow">
            <a:avLst>
              <a:gd name="adj1" fmla="val 46464"/>
              <a:gd name="adj2" fmla="val 50000"/>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dirty="0"/>
          </a:p>
        </p:txBody>
      </p:sp>
      <p:sp>
        <p:nvSpPr>
          <p:cNvPr id="3" name="CuadroTexto 2">
            <a:extLst>
              <a:ext uri="{FF2B5EF4-FFF2-40B4-BE49-F238E27FC236}">
                <a16:creationId xmlns:a16="http://schemas.microsoft.com/office/drawing/2014/main" id="{5BE66E05-F365-316C-C66F-48BE8AA5B19B}"/>
              </a:ext>
            </a:extLst>
          </p:cNvPr>
          <p:cNvSpPr txBox="1"/>
          <p:nvPr/>
        </p:nvSpPr>
        <p:spPr>
          <a:xfrm>
            <a:off x="0" y="6639136"/>
            <a:ext cx="5471886" cy="246221"/>
          </a:xfrm>
          <a:prstGeom prst="rect">
            <a:avLst/>
          </a:prstGeom>
          <a:noFill/>
        </p:spPr>
        <p:txBody>
          <a:bodyPr wrap="square" rtlCol="0">
            <a:spAutoFit/>
          </a:bodyPr>
          <a:lstStyle/>
          <a:p>
            <a:r>
              <a:rPr lang="es-CO" sz="1000" dirty="0"/>
              <a:t>Adaptado de https://github.com/grubaughlab/EMD531_Gen-Epi-Inf-Dis</a:t>
            </a:r>
          </a:p>
        </p:txBody>
      </p:sp>
    </p:spTree>
    <p:extLst>
      <p:ext uri="{BB962C8B-B14F-4D97-AF65-F5344CB8AC3E}">
        <p14:creationId xmlns:p14="http://schemas.microsoft.com/office/powerpoint/2010/main" val="869922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7C004D-FD84-E1D3-2597-06B7D835DB83}"/>
              </a:ext>
            </a:extLst>
          </p:cNvPr>
          <p:cNvSpPr>
            <a:spLocks noGrp="1"/>
          </p:cNvSpPr>
          <p:nvPr>
            <p:ph type="title"/>
          </p:nvPr>
        </p:nvSpPr>
        <p:spPr/>
        <p:txBody>
          <a:bodyPr/>
          <a:lstStyle/>
          <a:p>
            <a:r>
              <a:rPr lang="en-US" dirty="0"/>
              <a:t>Auspice – </a:t>
            </a:r>
            <a:r>
              <a:rPr lang="en-US" dirty="0" err="1"/>
              <a:t>Visualización</a:t>
            </a:r>
            <a:r>
              <a:rPr lang="en-US" dirty="0"/>
              <a:t> </a:t>
            </a:r>
            <a:r>
              <a:rPr lang="en-US" dirty="0" err="1"/>
              <a:t>interactiva</a:t>
            </a:r>
            <a:endParaRPr lang="es-CO" dirty="0"/>
          </a:p>
        </p:txBody>
      </p:sp>
      <p:sp>
        <p:nvSpPr>
          <p:cNvPr id="3" name="Marcador de contenido 2">
            <a:extLst>
              <a:ext uri="{FF2B5EF4-FFF2-40B4-BE49-F238E27FC236}">
                <a16:creationId xmlns:a16="http://schemas.microsoft.com/office/drawing/2014/main" id="{0B12624E-0DE4-C9A6-E93A-DC7CBAF05212}"/>
              </a:ext>
            </a:extLst>
          </p:cNvPr>
          <p:cNvSpPr>
            <a:spLocks noGrp="1"/>
          </p:cNvSpPr>
          <p:nvPr>
            <p:ph idx="1"/>
          </p:nvPr>
        </p:nvSpPr>
        <p:spPr/>
        <p:txBody>
          <a:bodyPr/>
          <a:lstStyle/>
          <a:p>
            <a:r>
              <a:rPr lang="es-CO" dirty="0"/>
              <a:t>Carga los datos a partir de un archivo en formato JSON</a:t>
            </a:r>
          </a:p>
          <a:p>
            <a:r>
              <a:rPr lang="es-CO" dirty="0"/>
              <a:t>Se puede cargar información adicional en un archivo de </a:t>
            </a:r>
            <a:r>
              <a:rPr lang="es-CO" dirty="0" err="1"/>
              <a:t>excel</a:t>
            </a:r>
            <a:endParaRPr lang="es-CO" dirty="0"/>
          </a:p>
        </p:txBody>
      </p:sp>
      <p:grpSp>
        <p:nvGrpSpPr>
          <p:cNvPr id="6" name="Grupo 5">
            <a:extLst>
              <a:ext uri="{FF2B5EF4-FFF2-40B4-BE49-F238E27FC236}">
                <a16:creationId xmlns:a16="http://schemas.microsoft.com/office/drawing/2014/main" id="{F16CDEF4-B4C1-7948-CF82-C5852F2FDD53}"/>
              </a:ext>
            </a:extLst>
          </p:cNvPr>
          <p:cNvGrpSpPr/>
          <p:nvPr/>
        </p:nvGrpSpPr>
        <p:grpSpPr>
          <a:xfrm>
            <a:off x="2635172" y="2999898"/>
            <a:ext cx="6337378" cy="3310729"/>
            <a:chOff x="2301283" y="2222328"/>
            <a:chExt cx="7447436" cy="4353654"/>
          </a:xfrm>
        </p:grpSpPr>
        <p:pic>
          <p:nvPicPr>
            <p:cNvPr id="5" name="Picture 4">
              <a:extLst>
                <a:ext uri="{FF2B5EF4-FFF2-40B4-BE49-F238E27FC236}">
                  <a16:creationId xmlns:a16="http://schemas.microsoft.com/office/drawing/2014/main" id="{558103EB-7083-BD41-A42D-263901EFEECC}"/>
                </a:ext>
              </a:extLst>
            </p:cNvPr>
            <p:cNvPicPr>
              <a:picLocks noChangeAspect="1"/>
            </p:cNvPicPr>
            <p:nvPr/>
          </p:nvPicPr>
          <p:blipFill>
            <a:blip r:embed="rId2"/>
            <a:stretch>
              <a:fillRect/>
            </a:stretch>
          </p:blipFill>
          <p:spPr>
            <a:xfrm>
              <a:off x="4795292" y="2222329"/>
              <a:ext cx="4953427" cy="4353652"/>
            </a:xfrm>
            <a:prstGeom prst="rect">
              <a:avLst/>
            </a:prstGeom>
          </p:spPr>
        </p:pic>
        <p:pic>
          <p:nvPicPr>
            <p:cNvPr id="8" name="Picture 7">
              <a:extLst>
                <a:ext uri="{FF2B5EF4-FFF2-40B4-BE49-F238E27FC236}">
                  <a16:creationId xmlns:a16="http://schemas.microsoft.com/office/drawing/2014/main" id="{09B8990F-BE43-6049-BCBB-92210D2A0B07}"/>
                </a:ext>
              </a:extLst>
            </p:cNvPr>
            <p:cNvPicPr>
              <a:picLocks noChangeAspect="1"/>
            </p:cNvPicPr>
            <p:nvPr/>
          </p:nvPicPr>
          <p:blipFill>
            <a:blip r:embed="rId3"/>
            <a:stretch>
              <a:fillRect/>
            </a:stretch>
          </p:blipFill>
          <p:spPr>
            <a:xfrm>
              <a:off x="2301283" y="2222328"/>
              <a:ext cx="2619214" cy="4353654"/>
            </a:xfrm>
            <a:prstGeom prst="rect">
              <a:avLst/>
            </a:prstGeom>
          </p:spPr>
        </p:pic>
        <p:sp>
          <p:nvSpPr>
            <p:cNvPr id="9" name="Right Arrow 8">
              <a:extLst>
                <a:ext uri="{FF2B5EF4-FFF2-40B4-BE49-F238E27FC236}">
                  <a16:creationId xmlns:a16="http://schemas.microsoft.com/office/drawing/2014/main" id="{74F19118-6C2D-8E4E-A86A-5568C7F8F07D}"/>
                </a:ext>
              </a:extLst>
            </p:cNvPr>
            <p:cNvSpPr/>
            <p:nvPr/>
          </p:nvSpPr>
          <p:spPr>
            <a:xfrm>
              <a:off x="4841786" y="4011524"/>
              <a:ext cx="619932" cy="387458"/>
            </a:xfrm>
            <a:prstGeom prst="rightArrow">
              <a:avLst/>
            </a:prstGeom>
            <a:solidFill>
              <a:srgbClr val="00B0F0"/>
            </a:solid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uadroTexto 3">
            <a:extLst>
              <a:ext uri="{FF2B5EF4-FFF2-40B4-BE49-F238E27FC236}">
                <a16:creationId xmlns:a16="http://schemas.microsoft.com/office/drawing/2014/main" id="{5A80D7D7-4F5B-1DE2-7511-C97D26998EB7}"/>
              </a:ext>
            </a:extLst>
          </p:cNvPr>
          <p:cNvSpPr txBox="1"/>
          <p:nvPr/>
        </p:nvSpPr>
        <p:spPr>
          <a:xfrm>
            <a:off x="0" y="6639136"/>
            <a:ext cx="5471886" cy="246221"/>
          </a:xfrm>
          <a:prstGeom prst="rect">
            <a:avLst/>
          </a:prstGeom>
          <a:noFill/>
        </p:spPr>
        <p:txBody>
          <a:bodyPr wrap="square" rtlCol="0">
            <a:spAutoFit/>
          </a:bodyPr>
          <a:lstStyle/>
          <a:p>
            <a:r>
              <a:rPr lang="es-CO" sz="1000" dirty="0"/>
              <a:t>Adaptado de https://github.com/grubaughlab/EMD531_Gen-Epi-Inf-Dis</a:t>
            </a:r>
          </a:p>
        </p:txBody>
      </p:sp>
    </p:spTree>
    <p:extLst>
      <p:ext uri="{BB962C8B-B14F-4D97-AF65-F5344CB8AC3E}">
        <p14:creationId xmlns:p14="http://schemas.microsoft.com/office/powerpoint/2010/main" val="206991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74A013-E14B-5EBD-521F-40F24B66B67B}"/>
              </a:ext>
            </a:extLst>
          </p:cNvPr>
          <p:cNvSpPr>
            <a:spLocks noGrp="1"/>
          </p:cNvSpPr>
          <p:nvPr>
            <p:ph type="title"/>
          </p:nvPr>
        </p:nvSpPr>
        <p:spPr/>
        <p:txBody>
          <a:bodyPr/>
          <a:lstStyle/>
          <a:p>
            <a:r>
              <a:rPr lang="es-CO" dirty="0"/>
              <a:t>Recursos</a:t>
            </a:r>
          </a:p>
        </p:txBody>
      </p:sp>
      <p:sp>
        <p:nvSpPr>
          <p:cNvPr id="3" name="Marcador de contenido 2">
            <a:extLst>
              <a:ext uri="{FF2B5EF4-FFF2-40B4-BE49-F238E27FC236}">
                <a16:creationId xmlns:a16="http://schemas.microsoft.com/office/drawing/2014/main" id="{E91B2C53-22C4-36B8-A888-6EF3E2BFFA20}"/>
              </a:ext>
            </a:extLst>
          </p:cNvPr>
          <p:cNvSpPr>
            <a:spLocks noGrp="1"/>
          </p:cNvSpPr>
          <p:nvPr>
            <p:ph idx="1"/>
          </p:nvPr>
        </p:nvSpPr>
        <p:spPr/>
        <p:txBody>
          <a:bodyPr/>
          <a:lstStyle/>
          <a:p>
            <a:r>
              <a:rPr lang="en-US" sz="2400" b="1" dirty="0" err="1">
                <a:hlinkClick r:id="rId3">
                  <a:extLst>
                    <a:ext uri="{A12FA001-AC4F-418D-AE19-62706E023703}">
                      <ahyp:hlinkClr xmlns:ahyp="http://schemas.microsoft.com/office/drawing/2018/hyperlinkcolor" val="tx"/>
                    </a:ext>
                  </a:extLst>
                </a:hlinkClick>
              </a:rPr>
              <a:t>Documentación</a:t>
            </a:r>
            <a:r>
              <a:rPr lang="en-US" sz="2400" b="1" dirty="0">
                <a:hlinkClick r:id="rId3">
                  <a:extLst>
                    <a:ext uri="{A12FA001-AC4F-418D-AE19-62706E023703}">
                      <ahyp:hlinkClr xmlns:ahyp="http://schemas.microsoft.com/office/drawing/2018/hyperlinkcolor" val="tx"/>
                    </a:ext>
                  </a:extLst>
                </a:hlinkClick>
              </a:rPr>
              <a:t> </a:t>
            </a:r>
            <a:r>
              <a:rPr lang="en-US" sz="2400" b="1" dirty="0" err="1">
                <a:hlinkClick r:id="rId3">
                  <a:extLst>
                    <a:ext uri="{A12FA001-AC4F-418D-AE19-62706E023703}">
                      <ahyp:hlinkClr xmlns:ahyp="http://schemas.microsoft.com/office/drawing/2018/hyperlinkcolor" val="tx"/>
                    </a:ext>
                  </a:extLst>
                </a:hlinkClick>
              </a:rPr>
              <a:t>Nextclade</a:t>
            </a:r>
            <a:r>
              <a:rPr lang="en-US" sz="2400" b="1" dirty="0">
                <a:hlinkClick r:id="rId3">
                  <a:extLst>
                    <a:ext uri="{A12FA001-AC4F-418D-AE19-62706E023703}">
                      <ahyp:hlinkClr xmlns:ahyp="http://schemas.microsoft.com/office/drawing/2018/hyperlinkcolor" val="tx"/>
                    </a:ext>
                  </a:extLst>
                </a:hlinkClick>
              </a:rPr>
              <a:t>: </a:t>
            </a:r>
            <a:r>
              <a:rPr lang="en-US" sz="2400" dirty="0">
                <a:solidFill>
                  <a:srgbClr val="0563C1"/>
                </a:solidFill>
                <a:hlinkClick r:id="rId3">
                  <a:extLst>
                    <a:ext uri="{A12FA001-AC4F-418D-AE19-62706E023703}">
                      <ahyp:hlinkClr xmlns:ahyp="http://schemas.microsoft.com/office/drawing/2018/hyperlinkcolor" val="tx"/>
                    </a:ext>
                  </a:extLst>
                </a:hlinkClick>
              </a:rPr>
              <a:t>https://docs.nextstrain.org/projects/nextclade/en/latest/index.html</a:t>
            </a:r>
          </a:p>
          <a:p>
            <a:r>
              <a:rPr lang="en-US" sz="2400" b="1" dirty="0" err="1">
                <a:hlinkClick r:id="rId3">
                  <a:extLst>
                    <a:ext uri="{A12FA001-AC4F-418D-AE19-62706E023703}">
                      <ahyp:hlinkClr xmlns:ahyp="http://schemas.microsoft.com/office/drawing/2018/hyperlinkcolor" val="tx"/>
                    </a:ext>
                  </a:extLst>
                </a:hlinkClick>
              </a:rPr>
              <a:t>Documentación</a:t>
            </a:r>
            <a:r>
              <a:rPr lang="en-US" sz="2400" b="1" dirty="0">
                <a:hlinkClick r:id="rId3">
                  <a:extLst>
                    <a:ext uri="{A12FA001-AC4F-418D-AE19-62706E023703}">
                      <ahyp:hlinkClr xmlns:ahyp="http://schemas.microsoft.com/office/drawing/2018/hyperlinkcolor" val="tx"/>
                    </a:ext>
                  </a:extLst>
                </a:hlinkClick>
              </a:rPr>
              <a:t> </a:t>
            </a:r>
            <a:r>
              <a:rPr lang="en-US" sz="2400" b="1" dirty="0" err="1">
                <a:hlinkClick r:id="rId3">
                  <a:extLst>
                    <a:ext uri="{A12FA001-AC4F-418D-AE19-62706E023703}">
                      <ahyp:hlinkClr xmlns:ahyp="http://schemas.microsoft.com/office/drawing/2018/hyperlinkcolor" val="tx"/>
                    </a:ext>
                  </a:extLst>
                </a:hlinkClick>
              </a:rPr>
              <a:t>Nextstrain</a:t>
            </a:r>
            <a:r>
              <a:rPr lang="en-US" sz="2400" b="1" dirty="0">
                <a:hlinkClick r:id="rId3">
                  <a:extLst>
                    <a:ext uri="{A12FA001-AC4F-418D-AE19-62706E023703}">
                      <ahyp:hlinkClr xmlns:ahyp="http://schemas.microsoft.com/office/drawing/2018/hyperlinkcolor" val="tx"/>
                    </a:ext>
                  </a:extLst>
                </a:hlinkClick>
              </a:rPr>
              <a:t>: </a:t>
            </a:r>
            <a:r>
              <a:rPr lang="en-US" sz="2400" dirty="0">
                <a:solidFill>
                  <a:srgbClr val="0563C1"/>
                </a:solidFill>
                <a:hlinkClick r:id="rId3">
                  <a:extLst>
                    <a:ext uri="{A12FA001-AC4F-418D-AE19-62706E023703}">
                      <ahyp:hlinkClr xmlns:ahyp="http://schemas.microsoft.com/office/drawing/2018/hyperlinkcolor" val="tx"/>
                    </a:ext>
                  </a:extLst>
                </a:hlinkClick>
              </a:rPr>
              <a:t>https://docs.nextstrain.org/en/latest/index.html</a:t>
            </a:r>
          </a:p>
          <a:p>
            <a:r>
              <a:rPr lang="en-US" sz="2400" b="1" dirty="0" err="1">
                <a:hlinkClick r:id="rId3">
                  <a:extLst>
                    <a:ext uri="{A12FA001-AC4F-418D-AE19-62706E023703}">
                      <ahyp:hlinkClr xmlns:ahyp="http://schemas.microsoft.com/office/drawing/2018/hyperlinkcolor" val="tx"/>
                    </a:ext>
                  </a:extLst>
                </a:hlinkClick>
              </a:rPr>
              <a:t>Bioinformática</a:t>
            </a:r>
            <a:r>
              <a:rPr lang="en-US" sz="2400" b="1" dirty="0">
                <a:hlinkClick r:id="rId3">
                  <a:extLst>
                    <a:ext uri="{A12FA001-AC4F-418D-AE19-62706E023703}">
                      <ahyp:hlinkClr xmlns:ahyp="http://schemas.microsoft.com/office/drawing/2018/hyperlinkcolor" val="tx"/>
                    </a:ext>
                  </a:extLst>
                </a:hlinkClick>
              </a:rPr>
              <a:t> de Augur:</a:t>
            </a:r>
            <a:br>
              <a:rPr lang="en-US" sz="2400" dirty="0">
                <a:solidFill>
                  <a:srgbClr val="954F72"/>
                </a:solidFill>
                <a:hlinkClick r:id="rId3">
                  <a:extLst>
                    <a:ext uri="{A12FA001-AC4F-418D-AE19-62706E023703}">
                      <ahyp:hlinkClr xmlns:ahyp="http://schemas.microsoft.com/office/drawing/2018/hyperlinkcolor" val="tx"/>
                    </a:ext>
                  </a:extLst>
                </a:hlinkClick>
              </a:rPr>
            </a:br>
            <a:r>
              <a:rPr lang="en-US" sz="2400" dirty="0">
                <a:solidFill>
                  <a:srgbClr val="954F72"/>
                </a:solidFill>
                <a:hlinkClick r:id="rId3">
                  <a:extLst>
                    <a:ext uri="{A12FA001-AC4F-418D-AE19-62706E023703}">
                      <ahyp:hlinkClr xmlns:ahyp="http://schemas.microsoft.com/office/drawing/2018/hyperlinkcolor" val="tx"/>
                    </a:ext>
                  </a:extLst>
                </a:hlinkClick>
              </a:rPr>
              <a:t>https://nextstrain.org/docs/bioinformatics/introduction-to-augur</a:t>
            </a:r>
            <a:endParaRPr lang="en-US" sz="2400" dirty="0"/>
          </a:p>
          <a:p>
            <a:r>
              <a:rPr lang="en-US" sz="2400" b="1" dirty="0" err="1"/>
              <a:t>Explorando</a:t>
            </a:r>
            <a:r>
              <a:rPr lang="en-US" sz="2400" b="1" dirty="0"/>
              <a:t> </a:t>
            </a:r>
            <a:r>
              <a:rPr lang="en-US" sz="2400" b="1" dirty="0" err="1"/>
              <a:t>filogenias</a:t>
            </a:r>
            <a:r>
              <a:rPr lang="en-US" sz="2400" b="1" dirty="0"/>
              <a:t> </a:t>
            </a:r>
            <a:r>
              <a:rPr lang="en-US" sz="2400" b="1" dirty="0" err="1"/>
              <a:t>interactivas</a:t>
            </a:r>
            <a:r>
              <a:rPr lang="en-US" sz="2400" b="1" dirty="0"/>
              <a:t> con Auspice</a:t>
            </a:r>
            <a:br>
              <a:rPr lang="en-US" sz="2400" dirty="0"/>
            </a:br>
            <a:r>
              <a:rPr lang="en-US" sz="2400" dirty="0">
                <a:hlinkClick r:id="rId4"/>
              </a:rPr>
              <a:t>https://neherlab.org/201901_krisp_auspice.html</a:t>
            </a:r>
            <a:r>
              <a:rPr lang="en-US" sz="2400" dirty="0"/>
              <a:t> </a:t>
            </a:r>
          </a:p>
          <a:p>
            <a:endParaRPr lang="es-CO" dirty="0"/>
          </a:p>
        </p:txBody>
      </p:sp>
      <p:pic>
        <p:nvPicPr>
          <p:cNvPr id="5" name="Imagen 4">
            <a:extLst>
              <a:ext uri="{FF2B5EF4-FFF2-40B4-BE49-F238E27FC236}">
                <a16:creationId xmlns:a16="http://schemas.microsoft.com/office/drawing/2014/main" id="{D2198BBB-AD92-3551-281D-534E65555D6B}"/>
              </a:ext>
            </a:extLst>
          </p:cNvPr>
          <p:cNvPicPr>
            <a:picLocks noChangeAspect="1"/>
          </p:cNvPicPr>
          <p:nvPr/>
        </p:nvPicPr>
        <p:blipFill>
          <a:blip r:embed="rId5"/>
          <a:stretch>
            <a:fillRect/>
          </a:stretch>
        </p:blipFill>
        <p:spPr>
          <a:xfrm>
            <a:off x="2745557" y="4633580"/>
            <a:ext cx="6700886" cy="2066940"/>
          </a:xfrm>
          <a:prstGeom prst="rect">
            <a:avLst/>
          </a:prstGeom>
        </p:spPr>
      </p:pic>
    </p:spTree>
    <p:extLst>
      <p:ext uri="{BB962C8B-B14F-4D97-AF65-F5344CB8AC3E}">
        <p14:creationId xmlns:p14="http://schemas.microsoft.com/office/powerpoint/2010/main" val="3633582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3A3CB-7A16-E27A-2D1B-5F118FC291C5}"/>
              </a:ext>
            </a:extLst>
          </p:cNvPr>
          <p:cNvSpPr>
            <a:spLocks noGrp="1"/>
          </p:cNvSpPr>
          <p:nvPr>
            <p:ph type="title"/>
          </p:nvPr>
        </p:nvSpPr>
        <p:spPr/>
        <p:txBody>
          <a:bodyPr/>
          <a:lstStyle/>
          <a:p>
            <a:r>
              <a:rPr lang="es-CO" dirty="0"/>
              <a:t>Virus sincitial respiratorio humano</a:t>
            </a:r>
          </a:p>
        </p:txBody>
      </p:sp>
      <p:sp>
        <p:nvSpPr>
          <p:cNvPr id="3" name="Marcador de contenido 2">
            <a:extLst>
              <a:ext uri="{FF2B5EF4-FFF2-40B4-BE49-F238E27FC236}">
                <a16:creationId xmlns:a16="http://schemas.microsoft.com/office/drawing/2014/main" id="{0CDDF341-6169-23C2-E03E-92F99B08D283}"/>
              </a:ext>
            </a:extLst>
          </p:cNvPr>
          <p:cNvSpPr>
            <a:spLocks noGrp="1"/>
          </p:cNvSpPr>
          <p:nvPr>
            <p:ph idx="1"/>
          </p:nvPr>
        </p:nvSpPr>
        <p:spPr>
          <a:xfrm>
            <a:off x="838200" y="1825625"/>
            <a:ext cx="4979670" cy="4351338"/>
          </a:xfrm>
        </p:spPr>
        <p:txBody>
          <a:bodyPr>
            <a:normAutofit lnSpcReduction="10000"/>
          </a:bodyPr>
          <a:lstStyle/>
          <a:p>
            <a:r>
              <a:rPr lang="es-CO" dirty="0" err="1"/>
              <a:t>Nextclade</a:t>
            </a:r>
            <a:r>
              <a:rPr lang="es-CO" dirty="0"/>
              <a:t> tiene sets de datos para caracterizar los subtipos </a:t>
            </a:r>
            <a:br>
              <a:rPr lang="es-CO" dirty="0"/>
            </a:br>
            <a:r>
              <a:rPr lang="es-CO" dirty="0"/>
              <a:t>A y B</a:t>
            </a:r>
          </a:p>
          <a:p>
            <a:r>
              <a:rPr lang="es-CO" dirty="0" err="1"/>
              <a:t>Nextclade</a:t>
            </a:r>
            <a:r>
              <a:rPr lang="es-CO" dirty="0"/>
              <a:t> sugiere el </a:t>
            </a:r>
            <a:r>
              <a:rPr lang="es-CO" dirty="0" err="1"/>
              <a:t>dataset</a:t>
            </a:r>
            <a:r>
              <a:rPr lang="es-CO" dirty="0"/>
              <a:t> indicado de acuerdo a las secuencias ingresadas</a:t>
            </a:r>
          </a:p>
          <a:p>
            <a:r>
              <a:rPr lang="es-CO" dirty="0"/>
              <a:t>Si usamos el </a:t>
            </a:r>
            <a:r>
              <a:rPr lang="es-CO" dirty="0" err="1"/>
              <a:t>dataset</a:t>
            </a:r>
            <a:r>
              <a:rPr lang="es-CO" dirty="0"/>
              <a:t> equivocado las secuencias se ven en ramas largas en la filogenia y con exceso de mutaciones privadas</a:t>
            </a:r>
          </a:p>
        </p:txBody>
      </p:sp>
      <p:pic>
        <p:nvPicPr>
          <p:cNvPr id="5" name="Imagen 4">
            <a:extLst>
              <a:ext uri="{FF2B5EF4-FFF2-40B4-BE49-F238E27FC236}">
                <a16:creationId xmlns:a16="http://schemas.microsoft.com/office/drawing/2014/main" id="{83FB6369-27FF-0FC4-27A5-6CDF974B2A08}"/>
              </a:ext>
            </a:extLst>
          </p:cNvPr>
          <p:cNvPicPr>
            <a:picLocks noChangeAspect="1"/>
          </p:cNvPicPr>
          <p:nvPr/>
        </p:nvPicPr>
        <p:blipFill>
          <a:blip r:embed="rId2"/>
          <a:stretch>
            <a:fillRect/>
          </a:stretch>
        </p:blipFill>
        <p:spPr>
          <a:xfrm>
            <a:off x="6096000" y="2147247"/>
            <a:ext cx="5236969" cy="3708094"/>
          </a:xfrm>
          <a:prstGeom prst="rect">
            <a:avLst/>
          </a:prstGeom>
        </p:spPr>
      </p:pic>
    </p:spTree>
    <p:extLst>
      <p:ext uri="{BB962C8B-B14F-4D97-AF65-F5344CB8AC3E}">
        <p14:creationId xmlns:p14="http://schemas.microsoft.com/office/powerpoint/2010/main" val="1429628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343DC0-2452-720A-8C45-41F8D7FEB692}"/>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863E1F1B-AD00-7FD7-496A-2E5D65150BE4}"/>
              </a:ext>
            </a:extLst>
          </p:cNvPr>
          <p:cNvSpPr>
            <a:spLocks noGrp="1"/>
          </p:cNvSpPr>
          <p:nvPr>
            <p:ph idx="1"/>
          </p:nvPr>
        </p:nvSpPr>
        <p:spPr>
          <a:xfrm>
            <a:off x="838200" y="1825625"/>
            <a:ext cx="4405805" cy="4351338"/>
          </a:xfrm>
        </p:spPr>
        <p:txBody>
          <a:bodyPr/>
          <a:lstStyle/>
          <a:p>
            <a:r>
              <a:rPr lang="es-CO" dirty="0"/>
              <a:t>Si usamos el </a:t>
            </a:r>
            <a:r>
              <a:rPr lang="es-CO" dirty="0" err="1"/>
              <a:t>dataset</a:t>
            </a:r>
            <a:r>
              <a:rPr lang="es-CO" dirty="0"/>
              <a:t> equivocado las secuencias se ven en ramas largas en la filogenia y con exceso de mutaciones privadas</a:t>
            </a:r>
          </a:p>
          <a:p>
            <a:endParaRPr lang="es-CO" dirty="0"/>
          </a:p>
        </p:txBody>
      </p:sp>
      <p:pic>
        <p:nvPicPr>
          <p:cNvPr id="5" name="Imagen 4">
            <a:extLst>
              <a:ext uri="{FF2B5EF4-FFF2-40B4-BE49-F238E27FC236}">
                <a16:creationId xmlns:a16="http://schemas.microsoft.com/office/drawing/2014/main" id="{3D3A1136-7C02-5DED-23C3-B21043D11256}"/>
              </a:ext>
            </a:extLst>
          </p:cNvPr>
          <p:cNvPicPr>
            <a:picLocks noChangeAspect="1"/>
          </p:cNvPicPr>
          <p:nvPr/>
        </p:nvPicPr>
        <p:blipFill>
          <a:blip r:embed="rId2"/>
          <a:stretch>
            <a:fillRect/>
          </a:stretch>
        </p:blipFill>
        <p:spPr>
          <a:xfrm>
            <a:off x="5326380" y="365125"/>
            <a:ext cx="5945045" cy="5876854"/>
          </a:xfrm>
          <a:prstGeom prst="rect">
            <a:avLst/>
          </a:prstGeom>
        </p:spPr>
      </p:pic>
      <p:sp>
        <p:nvSpPr>
          <p:cNvPr id="6" name="CuadroTexto 5">
            <a:extLst>
              <a:ext uri="{FF2B5EF4-FFF2-40B4-BE49-F238E27FC236}">
                <a16:creationId xmlns:a16="http://schemas.microsoft.com/office/drawing/2014/main" id="{F46AB69D-AEB9-D252-8185-87048BB059D8}"/>
              </a:ext>
            </a:extLst>
          </p:cNvPr>
          <p:cNvSpPr txBox="1"/>
          <p:nvPr/>
        </p:nvSpPr>
        <p:spPr>
          <a:xfrm>
            <a:off x="0" y="6488668"/>
            <a:ext cx="6096000" cy="369332"/>
          </a:xfrm>
          <a:prstGeom prst="rect">
            <a:avLst/>
          </a:prstGeom>
          <a:noFill/>
        </p:spPr>
        <p:txBody>
          <a:bodyPr wrap="square">
            <a:spAutoFit/>
          </a:bodyPr>
          <a:lstStyle/>
          <a:p>
            <a:r>
              <a:rPr lang="es-CO" dirty="0"/>
              <a:t>https://clades.nextstrain.org</a:t>
            </a:r>
          </a:p>
        </p:txBody>
      </p:sp>
    </p:spTree>
    <p:extLst>
      <p:ext uri="{BB962C8B-B14F-4D97-AF65-F5344CB8AC3E}">
        <p14:creationId xmlns:p14="http://schemas.microsoft.com/office/powerpoint/2010/main" val="33918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B24D0D-1E8A-A77F-D298-7D8E16E38C5F}"/>
              </a:ext>
            </a:extLst>
          </p:cNvPr>
          <p:cNvSpPr>
            <a:spLocks noGrp="1"/>
          </p:cNvSpPr>
          <p:nvPr>
            <p:ph type="title"/>
          </p:nvPr>
        </p:nvSpPr>
        <p:spPr/>
        <p:txBody>
          <a:bodyPr/>
          <a:lstStyle/>
          <a:p>
            <a:r>
              <a:rPr lang="es-CO" dirty="0"/>
              <a:t>Otros virus en </a:t>
            </a:r>
            <a:r>
              <a:rPr lang="es-CO" dirty="0" err="1"/>
              <a:t>Nextclade</a:t>
            </a:r>
            <a:endParaRPr lang="es-CO" dirty="0"/>
          </a:p>
        </p:txBody>
      </p:sp>
      <p:sp>
        <p:nvSpPr>
          <p:cNvPr id="3" name="Marcador de contenido 2">
            <a:extLst>
              <a:ext uri="{FF2B5EF4-FFF2-40B4-BE49-F238E27FC236}">
                <a16:creationId xmlns:a16="http://schemas.microsoft.com/office/drawing/2014/main" id="{41A1CC70-90BE-F689-7B27-44727D2690C5}"/>
              </a:ext>
            </a:extLst>
          </p:cNvPr>
          <p:cNvSpPr>
            <a:spLocks noGrp="1"/>
          </p:cNvSpPr>
          <p:nvPr>
            <p:ph idx="1"/>
          </p:nvPr>
        </p:nvSpPr>
        <p:spPr>
          <a:xfrm>
            <a:off x="838200" y="1825625"/>
            <a:ext cx="4682490" cy="4351338"/>
          </a:xfrm>
        </p:spPr>
        <p:txBody>
          <a:bodyPr>
            <a:normAutofit fontScale="92500" lnSpcReduction="10000"/>
          </a:bodyPr>
          <a:lstStyle/>
          <a:p>
            <a:r>
              <a:rPr lang="es-CO" dirty="0"/>
              <a:t>Existe la posibilidad de crear sets de datos propios</a:t>
            </a:r>
          </a:p>
          <a:p>
            <a:r>
              <a:rPr lang="es-CO" dirty="0"/>
              <a:t>Requerimos:</a:t>
            </a:r>
          </a:p>
          <a:p>
            <a:pPr lvl="1"/>
            <a:r>
              <a:rPr lang="es-CO" dirty="0"/>
              <a:t>Genoma de referencia</a:t>
            </a:r>
          </a:p>
          <a:p>
            <a:pPr lvl="1"/>
            <a:r>
              <a:rPr lang="es-CO" dirty="0"/>
              <a:t>Anotación de CDS</a:t>
            </a:r>
          </a:p>
          <a:p>
            <a:pPr lvl="1"/>
            <a:r>
              <a:rPr lang="es-CO" dirty="0"/>
              <a:t>Filogenia representativa robusta en </a:t>
            </a:r>
            <a:r>
              <a:rPr lang="es-CO" dirty="0" err="1"/>
              <a:t>Nextstrain</a:t>
            </a:r>
            <a:endParaRPr lang="es-CO" dirty="0"/>
          </a:p>
          <a:p>
            <a:pPr lvl="1"/>
            <a:r>
              <a:rPr lang="es-CO" dirty="0"/>
              <a:t>Archivo de configuración del patógeno y control de calidad</a:t>
            </a:r>
          </a:p>
          <a:p>
            <a:r>
              <a:rPr lang="es-CO" dirty="0"/>
              <a:t>Virus de genoma segmentado requieren un </a:t>
            </a:r>
            <a:r>
              <a:rPr lang="es-CO" dirty="0" err="1"/>
              <a:t>dataset</a:t>
            </a:r>
            <a:r>
              <a:rPr lang="es-CO" dirty="0"/>
              <a:t> por segmento</a:t>
            </a:r>
          </a:p>
        </p:txBody>
      </p:sp>
      <p:pic>
        <p:nvPicPr>
          <p:cNvPr id="5" name="Imagen 4">
            <a:extLst>
              <a:ext uri="{FF2B5EF4-FFF2-40B4-BE49-F238E27FC236}">
                <a16:creationId xmlns:a16="http://schemas.microsoft.com/office/drawing/2014/main" id="{AB04DB11-DFFD-4673-89A9-2B668E7923E9}"/>
              </a:ext>
            </a:extLst>
          </p:cNvPr>
          <p:cNvPicPr>
            <a:picLocks noChangeAspect="1"/>
          </p:cNvPicPr>
          <p:nvPr/>
        </p:nvPicPr>
        <p:blipFill>
          <a:blip r:embed="rId2"/>
          <a:stretch>
            <a:fillRect/>
          </a:stretch>
        </p:blipFill>
        <p:spPr>
          <a:xfrm>
            <a:off x="6329377" y="1825625"/>
            <a:ext cx="5024423" cy="4115752"/>
          </a:xfrm>
          <a:prstGeom prst="rect">
            <a:avLst/>
          </a:prstGeom>
        </p:spPr>
      </p:pic>
      <p:sp>
        <p:nvSpPr>
          <p:cNvPr id="6" name="CuadroTexto 5">
            <a:extLst>
              <a:ext uri="{FF2B5EF4-FFF2-40B4-BE49-F238E27FC236}">
                <a16:creationId xmlns:a16="http://schemas.microsoft.com/office/drawing/2014/main" id="{6AFBDC08-3969-EE61-1764-F02108740272}"/>
              </a:ext>
            </a:extLst>
          </p:cNvPr>
          <p:cNvSpPr txBox="1"/>
          <p:nvPr/>
        </p:nvSpPr>
        <p:spPr>
          <a:xfrm>
            <a:off x="0" y="6488668"/>
            <a:ext cx="6096000" cy="369332"/>
          </a:xfrm>
          <a:prstGeom prst="rect">
            <a:avLst/>
          </a:prstGeom>
          <a:noFill/>
        </p:spPr>
        <p:txBody>
          <a:bodyPr wrap="square">
            <a:spAutoFit/>
          </a:bodyPr>
          <a:lstStyle/>
          <a:p>
            <a:r>
              <a:rPr lang="es-CO" dirty="0"/>
              <a:t>https://clades.nextstrain.org</a:t>
            </a:r>
          </a:p>
        </p:txBody>
      </p:sp>
    </p:spTree>
    <p:extLst>
      <p:ext uri="{BB962C8B-B14F-4D97-AF65-F5344CB8AC3E}">
        <p14:creationId xmlns:p14="http://schemas.microsoft.com/office/powerpoint/2010/main" val="1164136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2479520871_0_1120"/>
          <p:cNvSpPr txBox="1"/>
          <p:nvPr/>
        </p:nvSpPr>
        <p:spPr>
          <a:xfrm>
            <a:off x="294862" y="947930"/>
            <a:ext cx="11328015" cy="3566397"/>
          </a:xfrm>
          <a:prstGeom prst="rect">
            <a:avLst/>
          </a:prstGeom>
          <a:noFill/>
          <a:ln>
            <a:noFill/>
          </a:ln>
        </p:spPr>
        <p:txBody>
          <a:bodyPr spcFirstLastPara="1" wrap="square" lIns="121750" tIns="121750" rIns="121750" bIns="121750" anchor="ctr" anchorCtr="0">
            <a:noAutofit/>
          </a:bodyPr>
          <a:lstStyle/>
          <a:p>
            <a:pPr algn="ctr">
              <a:buClr>
                <a:srgbClr val="000000"/>
              </a:buClr>
              <a:buSzPts val="4000"/>
            </a:pPr>
            <a:r>
              <a:rPr lang="es-CO" sz="5327" dirty="0">
                <a:solidFill>
                  <a:schemeClr val="dk1"/>
                </a:solidFill>
              </a:rPr>
              <a:t>Tipificación del virus del dengue</a:t>
            </a:r>
            <a:endParaRPr sz="5327" dirty="0">
              <a:solidFill>
                <a:schemeClr val="bg1"/>
              </a:solidFill>
              <a:latin typeface="Arial"/>
              <a:ea typeface="Arial"/>
              <a:cs typeface="Arial"/>
              <a:sym typeface="Arial"/>
            </a:endParaRPr>
          </a:p>
        </p:txBody>
      </p:sp>
      <p:sp>
        <p:nvSpPr>
          <p:cNvPr id="104" name="Google Shape;104;g22479520871_0_1120"/>
          <p:cNvSpPr txBox="1"/>
          <p:nvPr/>
        </p:nvSpPr>
        <p:spPr>
          <a:xfrm>
            <a:off x="3580572" y="3821682"/>
            <a:ext cx="5030856" cy="2213667"/>
          </a:xfrm>
          <a:prstGeom prst="rect">
            <a:avLst/>
          </a:prstGeom>
          <a:noFill/>
          <a:ln>
            <a:noFill/>
          </a:ln>
        </p:spPr>
        <p:txBody>
          <a:bodyPr spcFirstLastPara="1" wrap="square" lIns="121750" tIns="121750" rIns="121750" bIns="121750" anchor="ctr" anchorCtr="0">
            <a:noAutofit/>
          </a:bodyPr>
          <a:lstStyle/>
          <a:p>
            <a:pPr>
              <a:buClr>
                <a:srgbClr val="000000"/>
              </a:buClr>
              <a:buSzPts val="1400"/>
            </a:pPr>
            <a:endParaRPr sz="1864" dirty="0">
              <a:solidFill>
                <a:srgbClr val="000000"/>
              </a:solidFill>
              <a:latin typeface="Arial"/>
              <a:ea typeface="Arial"/>
              <a:cs typeface="Arial"/>
              <a:sym typeface="Arial"/>
            </a:endParaRPr>
          </a:p>
          <a:p>
            <a:pPr>
              <a:buClr>
                <a:srgbClr val="000000"/>
              </a:buClr>
              <a:buSzPts val="1400"/>
            </a:pPr>
            <a:endParaRPr sz="1864" dirty="0">
              <a:solidFill>
                <a:srgbClr val="000000"/>
              </a:solidFill>
              <a:latin typeface="Arial"/>
              <a:ea typeface="Arial"/>
              <a:cs typeface="Arial"/>
              <a:sym typeface="Arial"/>
            </a:endParaRPr>
          </a:p>
          <a:p>
            <a:pPr algn="ctr">
              <a:buClr>
                <a:srgbClr val="000000"/>
              </a:buClr>
              <a:buSzPts val="1800"/>
            </a:pPr>
            <a:r>
              <a:rPr lang="es-CO" sz="2397" dirty="0">
                <a:solidFill>
                  <a:srgbClr val="000000"/>
                </a:solidFill>
                <a:latin typeface="Arial"/>
                <a:ea typeface="Arial"/>
                <a:cs typeface="Arial"/>
                <a:sym typeface="Arial"/>
              </a:rPr>
              <a:t>Héctor Ruiz</a:t>
            </a:r>
            <a:endParaRPr sz="2397" dirty="0">
              <a:solidFill>
                <a:srgbClr val="000000"/>
              </a:solidFill>
              <a:latin typeface="Arial"/>
              <a:ea typeface="Arial"/>
              <a:cs typeface="Arial"/>
              <a:sym typeface="Arial"/>
            </a:endParaRPr>
          </a:p>
          <a:p>
            <a:pPr algn="ctr">
              <a:buClr>
                <a:srgbClr val="000000"/>
              </a:buClr>
              <a:buSzPts val="1800"/>
            </a:pPr>
            <a:r>
              <a:rPr lang="es-CO" sz="2397" dirty="0" err="1">
                <a:solidFill>
                  <a:srgbClr val="000000"/>
                </a:solidFill>
                <a:latin typeface="Arial"/>
                <a:ea typeface="Arial"/>
                <a:cs typeface="Arial"/>
                <a:sym typeface="Arial"/>
              </a:rPr>
              <a:t>M.Sc</a:t>
            </a:r>
            <a:r>
              <a:rPr lang="es-CO" sz="2397" dirty="0">
                <a:solidFill>
                  <a:srgbClr val="000000"/>
                </a:solidFill>
                <a:latin typeface="Arial"/>
                <a:ea typeface="Arial"/>
                <a:cs typeface="Arial"/>
                <a:sym typeface="Arial"/>
              </a:rPr>
              <a:t>.</a:t>
            </a:r>
            <a:endParaRPr sz="2397" dirty="0">
              <a:solidFill>
                <a:srgbClr val="000000"/>
              </a:solidFill>
              <a:latin typeface="Arial"/>
              <a:ea typeface="Arial"/>
              <a:cs typeface="Arial"/>
              <a:sym typeface="Arial"/>
            </a:endParaRPr>
          </a:p>
          <a:p>
            <a:pPr algn="ctr">
              <a:buClr>
                <a:srgbClr val="000000"/>
              </a:buClr>
              <a:buSzPts val="1800"/>
            </a:pPr>
            <a:r>
              <a:rPr lang="es-CO" sz="2397" dirty="0">
                <a:solidFill>
                  <a:srgbClr val="000000"/>
                </a:solidFill>
                <a:latin typeface="Arial"/>
                <a:ea typeface="Arial"/>
                <a:cs typeface="Arial"/>
                <a:sym typeface="Arial"/>
              </a:rPr>
              <a:t>Genómica de Microorganismos Emergentes</a:t>
            </a:r>
            <a:endParaRPr sz="2397" dirty="0">
              <a:solidFill>
                <a:srgbClr val="000000"/>
              </a:solidFill>
              <a:latin typeface="Arial"/>
              <a:ea typeface="Arial"/>
              <a:cs typeface="Arial"/>
              <a:sym typeface="Arial"/>
            </a:endParaRPr>
          </a:p>
          <a:p>
            <a:pPr>
              <a:buClr>
                <a:srgbClr val="000000"/>
              </a:buClr>
              <a:buSzPts val="1400"/>
            </a:pPr>
            <a:endParaRPr sz="1864" dirty="0">
              <a:solidFill>
                <a:srgbClr val="000000"/>
              </a:solidFill>
              <a:latin typeface="Arial"/>
              <a:ea typeface="Arial"/>
              <a:cs typeface="Arial"/>
              <a:sym typeface="Arial"/>
            </a:endParaRPr>
          </a:p>
        </p:txBody>
      </p:sp>
      <p:pic>
        <p:nvPicPr>
          <p:cNvPr id="105" name="Google Shape;105;g22479520871_0_1120"/>
          <p:cNvPicPr preferRelativeResize="0"/>
          <p:nvPr/>
        </p:nvPicPr>
        <p:blipFill rotWithShape="1">
          <a:blip r:embed="rId3">
            <a:alphaModFix/>
          </a:blip>
          <a:srcRect/>
          <a:stretch/>
        </p:blipFill>
        <p:spPr>
          <a:xfrm>
            <a:off x="81593" y="46909"/>
            <a:ext cx="1181673" cy="1181673"/>
          </a:xfrm>
          <a:prstGeom prst="rect">
            <a:avLst/>
          </a:prstGeom>
          <a:noFill/>
          <a:ln>
            <a:noFill/>
          </a:ln>
        </p:spPr>
      </p:pic>
      <p:pic>
        <p:nvPicPr>
          <p:cNvPr id="106" name="Google Shape;106;g22479520871_0_1120"/>
          <p:cNvPicPr preferRelativeResize="0"/>
          <p:nvPr/>
        </p:nvPicPr>
        <p:blipFill rotWithShape="1">
          <a:blip r:embed="rId4">
            <a:alphaModFix/>
          </a:blip>
          <a:srcRect/>
          <a:stretch/>
        </p:blipFill>
        <p:spPr>
          <a:xfrm>
            <a:off x="1559567" y="423280"/>
            <a:ext cx="724407" cy="517128"/>
          </a:xfrm>
          <a:prstGeom prst="rect">
            <a:avLst/>
          </a:prstGeom>
          <a:noFill/>
          <a:ln>
            <a:noFill/>
          </a:ln>
        </p:spPr>
      </p:pic>
      <p:pic>
        <p:nvPicPr>
          <p:cNvPr id="107" name="Google Shape;107;g22479520871_0_1120"/>
          <p:cNvPicPr preferRelativeResize="0"/>
          <p:nvPr/>
        </p:nvPicPr>
        <p:blipFill>
          <a:blip r:embed="rId5">
            <a:alphaModFix/>
          </a:blip>
          <a:stretch>
            <a:fillRect/>
          </a:stretch>
        </p:blipFill>
        <p:spPr>
          <a:xfrm>
            <a:off x="2580274" y="531973"/>
            <a:ext cx="1790656" cy="299718"/>
          </a:xfrm>
          <a:prstGeom prst="rect">
            <a:avLst/>
          </a:prstGeom>
          <a:noFill/>
          <a:ln>
            <a:noFill/>
          </a:ln>
        </p:spPr>
      </p:pic>
    </p:spTree>
    <p:extLst>
      <p:ext uri="{BB962C8B-B14F-4D97-AF65-F5344CB8AC3E}">
        <p14:creationId xmlns:p14="http://schemas.microsoft.com/office/powerpoint/2010/main" val="1624750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385C743-2A25-E26A-E4B0-B6438CA14A37}"/>
              </a:ext>
            </a:extLst>
          </p:cNvPr>
          <p:cNvPicPr>
            <a:picLocks noChangeAspect="1"/>
          </p:cNvPicPr>
          <p:nvPr/>
        </p:nvPicPr>
        <p:blipFill>
          <a:blip r:embed="rId2"/>
          <a:stretch>
            <a:fillRect/>
          </a:stretch>
        </p:blipFill>
        <p:spPr>
          <a:xfrm>
            <a:off x="0" y="381000"/>
            <a:ext cx="12192000" cy="6096000"/>
          </a:xfrm>
          <a:prstGeom prst="rect">
            <a:avLst/>
          </a:prstGeom>
        </p:spPr>
      </p:pic>
      <p:sp>
        <p:nvSpPr>
          <p:cNvPr id="5" name="CuadroTexto 4">
            <a:extLst>
              <a:ext uri="{FF2B5EF4-FFF2-40B4-BE49-F238E27FC236}">
                <a16:creationId xmlns:a16="http://schemas.microsoft.com/office/drawing/2014/main" id="{CB659935-B36B-05FB-DF81-E62C55A5317E}"/>
              </a:ext>
            </a:extLst>
          </p:cNvPr>
          <p:cNvSpPr txBox="1"/>
          <p:nvPr/>
        </p:nvSpPr>
        <p:spPr>
          <a:xfrm>
            <a:off x="8692392" y="6522332"/>
            <a:ext cx="6094602" cy="369332"/>
          </a:xfrm>
          <a:prstGeom prst="rect">
            <a:avLst/>
          </a:prstGeom>
          <a:noFill/>
        </p:spPr>
        <p:txBody>
          <a:bodyPr wrap="square">
            <a:spAutoFit/>
          </a:bodyPr>
          <a:lstStyle/>
          <a:p>
            <a:r>
              <a:rPr lang="es-CO" dirty="0"/>
              <a:t>https://dengue-lineages.org/</a:t>
            </a:r>
          </a:p>
        </p:txBody>
      </p:sp>
      <p:sp>
        <p:nvSpPr>
          <p:cNvPr id="6" name="CuadroTexto 5">
            <a:extLst>
              <a:ext uri="{FF2B5EF4-FFF2-40B4-BE49-F238E27FC236}">
                <a16:creationId xmlns:a16="http://schemas.microsoft.com/office/drawing/2014/main" id="{64559278-A869-CD20-2ABB-4D8D8D8AD28F}"/>
              </a:ext>
            </a:extLst>
          </p:cNvPr>
          <p:cNvSpPr txBox="1"/>
          <p:nvPr/>
        </p:nvSpPr>
        <p:spPr>
          <a:xfrm>
            <a:off x="1397" y="6575186"/>
            <a:ext cx="6094602" cy="307777"/>
          </a:xfrm>
          <a:prstGeom prst="rect">
            <a:avLst/>
          </a:prstGeom>
          <a:noFill/>
        </p:spPr>
        <p:txBody>
          <a:bodyPr wrap="square">
            <a:spAutoFit/>
          </a:bodyPr>
          <a:lstStyle/>
          <a:p>
            <a:pPr algn="l">
              <a:buFont typeface="Arial" panose="020B0604020202020204" pitchFamily="34" charset="0"/>
              <a:buChar char="•"/>
            </a:pPr>
            <a:r>
              <a:rPr lang="es-CO" sz="1400" b="0" i="0" u="none" strike="noStrike" dirty="0">
                <a:solidFill>
                  <a:srgbClr val="606060"/>
                </a:solidFill>
                <a:effectLst/>
                <a:latin typeface="Helvetica" panose="020B0604020202020204" pitchFamily="34" charset="0"/>
                <a:hlinkClick r:id="rId3"/>
              </a:rPr>
              <a:t>https://doi.org/10.1371/journal.pbio.3002834</a:t>
            </a:r>
            <a:endParaRPr lang="es-CO" sz="1400" b="0" i="0" dirty="0">
              <a:solidFill>
                <a:srgbClr val="606060"/>
              </a:solidFill>
              <a:effectLst/>
              <a:latin typeface="Helvetica" panose="020B0604020202020204" pitchFamily="34" charset="0"/>
            </a:endParaRPr>
          </a:p>
        </p:txBody>
      </p:sp>
    </p:spTree>
    <p:extLst>
      <p:ext uri="{BB962C8B-B14F-4D97-AF65-F5344CB8AC3E}">
        <p14:creationId xmlns:p14="http://schemas.microsoft.com/office/powerpoint/2010/main" val="230564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385C743-2A25-E26A-E4B0-B6438CA14A37}"/>
              </a:ext>
            </a:extLst>
          </p:cNvPr>
          <p:cNvPicPr>
            <a:picLocks noChangeAspect="1"/>
          </p:cNvPicPr>
          <p:nvPr/>
        </p:nvPicPr>
        <p:blipFill>
          <a:blip r:embed="rId2"/>
          <a:stretch>
            <a:fillRect/>
          </a:stretch>
        </p:blipFill>
        <p:spPr>
          <a:xfrm>
            <a:off x="0" y="381000"/>
            <a:ext cx="12192000" cy="6096000"/>
          </a:xfrm>
          <a:prstGeom prst="rect">
            <a:avLst/>
          </a:prstGeom>
        </p:spPr>
      </p:pic>
      <p:sp>
        <p:nvSpPr>
          <p:cNvPr id="5" name="CuadroTexto 4">
            <a:extLst>
              <a:ext uri="{FF2B5EF4-FFF2-40B4-BE49-F238E27FC236}">
                <a16:creationId xmlns:a16="http://schemas.microsoft.com/office/drawing/2014/main" id="{CB659935-B36B-05FB-DF81-E62C55A5317E}"/>
              </a:ext>
            </a:extLst>
          </p:cNvPr>
          <p:cNvSpPr txBox="1"/>
          <p:nvPr/>
        </p:nvSpPr>
        <p:spPr>
          <a:xfrm>
            <a:off x="1398" y="6488668"/>
            <a:ext cx="6094602" cy="369332"/>
          </a:xfrm>
          <a:prstGeom prst="rect">
            <a:avLst/>
          </a:prstGeom>
          <a:noFill/>
        </p:spPr>
        <p:txBody>
          <a:bodyPr wrap="square">
            <a:spAutoFit/>
          </a:bodyPr>
          <a:lstStyle/>
          <a:p>
            <a:r>
              <a:rPr lang="es-CO" dirty="0"/>
              <a:t>https://dengue-lineages.org/</a:t>
            </a:r>
          </a:p>
        </p:txBody>
      </p:sp>
      <p:pic>
        <p:nvPicPr>
          <p:cNvPr id="4" name="Imagen 3">
            <a:extLst>
              <a:ext uri="{FF2B5EF4-FFF2-40B4-BE49-F238E27FC236}">
                <a16:creationId xmlns:a16="http://schemas.microsoft.com/office/drawing/2014/main" id="{747EBBEA-2B2B-6D06-002D-497DD24DFD16}"/>
              </a:ext>
            </a:extLst>
          </p:cNvPr>
          <p:cNvPicPr>
            <a:picLocks noChangeAspect="1"/>
          </p:cNvPicPr>
          <p:nvPr/>
        </p:nvPicPr>
        <p:blipFill>
          <a:blip r:embed="rId3"/>
          <a:stretch>
            <a:fillRect/>
          </a:stretch>
        </p:blipFill>
        <p:spPr>
          <a:xfrm>
            <a:off x="5503177" y="2879224"/>
            <a:ext cx="6392411" cy="2695044"/>
          </a:xfrm>
          <a:prstGeom prst="rect">
            <a:avLst/>
          </a:prstGeom>
        </p:spPr>
      </p:pic>
    </p:spTree>
    <p:extLst>
      <p:ext uri="{BB962C8B-B14F-4D97-AF65-F5344CB8AC3E}">
        <p14:creationId xmlns:p14="http://schemas.microsoft.com/office/powerpoint/2010/main" val="2450989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58A6C-2BEB-4A26-D228-0FE1D9C9AAB9}"/>
              </a:ext>
            </a:extLst>
          </p:cNvPr>
          <p:cNvSpPr>
            <a:spLocks noGrp="1"/>
          </p:cNvSpPr>
          <p:nvPr>
            <p:ph type="title"/>
          </p:nvPr>
        </p:nvSpPr>
        <p:spPr/>
        <p:txBody>
          <a:bodyPr/>
          <a:lstStyle/>
          <a:p>
            <a:r>
              <a:rPr lang="es-CO" dirty="0"/>
              <a:t>4 Serotipos de dengue en humanos</a:t>
            </a:r>
          </a:p>
        </p:txBody>
      </p:sp>
      <p:graphicFrame>
        <p:nvGraphicFramePr>
          <p:cNvPr id="3" name="Diagrama 2">
            <a:extLst>
              <a:ext uri="{FF2B5EF4-FFF2-40B4-BE49-F238E27FC236}">
                <a16:creationId xmlns:a16="http://schemas.microsoft.com/office/drawing/2014/main" id="{259CF222-66C2-72DC-7525-AD7448F0135A}"/>
              </a:ext>
            </a:extLst>
          </p:cNvPr>
          <p:cNvGraphicFramePr/>
          <p:nvPr>
            <p:extLst>
              <p:ext uri="{D42A27DB-BD31-4B8C-83A1-F6EECF244321}">
                <p14:modId xmlns:p14="http://schemas.microsoft.com/office/powerpoint/2010/main" val="1231637892"/>
              </p:ext>
            </p:extLst>
          </p:nvPr>
        </p:nvGraphicFramePr>
        <p:xfrm>
          <a:off x="362590" y="1954635"/>
          <a:ext cx="7019721" cy="42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3BF6D888-0A13-34D7-3C63-618F09B0BDAB}"/>
              </a:ext>
            </a:extLst>
          </p:cNvPr>
          <p:cNvSpPr txBox="1"/>
          <p:nvPr/>
        </p:nvSpPr>
        <p:spPr>
          <a:xfrm>
            <a:off x="7038364" y="3137483"/>
            <a:ext cx="4385944" cy="1077218"/>
          </a:xfrm>
          <a:prstGeom prst="rect">
            <a:avLst/>
          </a:prstGeom>
          <a:noFill/>
        </p:spPr>
        <p:txBody>
          <a:bodyPr wrap="none" rtlCol="0">
            <a:spAutoFit/>
          </a:bodyPr>
          <a:lstStyle/>
          <a:p>
            <a:r>
              <a:rPr lang="es-CO" sz="3200" dirty="0"/>
              <a:t>Comparten alrededor de </a:t>
            </a:r>
            <a:br>
              <a:rPr lang="es-CO" sz="3200" dirty="0"/>
            </a:br>
            <a:r>
              <a:rPr lang="es-CO" sz="3200" dirty="0"/>
              <a:t>67% del genoma</a:t>
            </a:r>
          </a:p>
        </p:txBody>
      </p:sp>
    </p:spTree>
    <p:extLst>
      <p:ext uri="{BB962C8B-B14F-4D97-AF65-F5344CB8AC3E}">
        <p14:creationId xmlns:p14="http://schemas.microsoft.com/office/powerpoint/2010/main" val="1379013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1F5C4-5A39-B1ED-6FA0-BB426D686F00}"/>
              </a:ext>
            </a:extLst>
          </p:cNvPr>
          <p:cNvSpPr>
            <a:spLocks noGrp="1"/>
          </p:cNvSpPr>
          <p:nvPr>
            <p:ph type="title"/>
          </p:nvPr>
        </p:nvSpPr>
        <p:spPr/>
        <p:txBody>
          <a:bodyPr/>
          <a:lstStyle/>
          <a:p>
            <a:r>
              <a:rPr lang="es-CO" dirty="0"/>
              <a:t>Secuencias de dengue en bases de datos</a:t>
            </a:r>
          </a:p>
        </p:txBody>
      </p:sp>
      <p:sp>
        <p:nvSpPr>
          <p:cNvPr id="3" name="Marcador de contenido 2">
            <a:extLst>
              <a:ext uri="{FF2B5EF4-FFF2-40B4-BE49-F238E27FC236}">
                <a16:creationId xmlns:a16="http://schemas.microsoft.com/office/drawing/2014/main" id="{6C86E645-EF79-BD37-4A81-A451C5A9F3DF}"/>
              </a:ext>
            </a:extLst>
          </p:cNvPr>
          <p:cNvSpPr>
            <a:spLocks noGrp="1"/>
          </p:cNvSpPr>
          <p:nvPr>
            <p:ph idx="1"/>
          </p:nvPr>
        </p:nvSpPr>
        <p:spPr/>
        <p:txBody>
          <a:bodyPr/>
          <a:lstStyle/>
          <a:p>
            <a:endParaRPr lang="es-CO" dirty="0"/>
          </a:p>
        </p:txBody>
      </p:sp>
      <p:pic>
        <p:nvPicPr>
          <p:cNvPr id="4" name="Google Shape;258;g20e123b4602_0_559">
            <a:extLst>
              <a:ext uri="{FF2B5EF4-FFF2-40B4-BE49-F238E27FC236}">
                <a16:creationId xmlns:a16="http://schemas.microsoft.com/office/drawing/2014/main" id="{5DE4BEAF-79F0-3942-2B16-0704B478BF15}"/>
              </a:ext>
            </a:extLst>
          </p:cNvPr>
          <p:cNvPicPr preferRelativeResize="0"/>
          <p:nvPr/>
        </p:nvPicPr>
        <p:blipFill rotWithShape="1">
          <a:blip r:embed="rId2">
            <a:alphaModFix/>
          </a:blip>
          <a:srcRect/>
          <a:stretch/>
        </p:blipFill>
        <p:spPr>
          <a:xfrm>
            <a:off x="678873" y="1560658"/>
            <a:ext cx="5417100" cy="4299900"/>
          </a:xfrm>
          <a:prstGeom prst="rect">
            <a:avLst/>
          </a:prstGeom>
          <a:noFill/>
          <a:ln>
            <a:noFill/>
          </a:ln>
        </p:spPr>
      </p:pic>
      <p:pic>
        <p:nvPicPr>
          <p:cNvPr id="5" name="Google Shape;259;g20e123b4602_0_559">
            <a:extLst>
              <a:ext uri="{FF2B5EF4-FFF2-40B4-BE49-F238E27FC236}">
                <a16:creationId xmlns:a16="http://schemas.microsoft.com/office/drawing/2014/main" id="{669A5371-AE18-2D5E-A1A8-1B30350CE081}"/>
              </a:ext>
            </a:extLst>
          </p:cNvPr>
          <p:cNvPicPr preferRelativeResize="0"/>
          <p:nvPr/>
        </p:nvPicPr>
        <p:blipFill>
          <a:blip r:embed="rId3">
            <a:alphaModFix/>
          </a:blip>
          <a:stretch>
            <a:fillRect/>
          </a:stretch>
        </p:blipFill>
        <p:spPr>
          <a:xfrm>
            <a:off x="6969625" y="1745439"/>
            <a:ext cx="4545024" cy="3930249"/>
          </a:xfrm>
          <a:prstGeom prst="rect">
            <a:avLst/>
          </a:prstGeom>
          <a:noFill/>
          <a:ln>
            <a:noFill/>
          </a:ln>
        </p:spPr>
      </p:pic>
    </p:spTree>
    <p:extLst>
      <p:ext uri="{BB962C8B-B14F-4D97-AF65-F5344CB8AC3E}">
        <p14:creationId xmlns:p14="http://schemas.microsoft.com/office/powerpoint/2010/main" val="1338914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2C9CB83A-4288-918B-0FFB-D4812C3F1D45}"/>
              </a:ext>
            </a:extLst>
          </p:cNvPr>
          <p:cNvSpPr>
            <a:spLocks noGrp="1"/>
          </p:cNvSpPr>
          <p:nvPr>
            <p:ph type="title"/>
          </p:nvPr>
        </p:nvSpPr>
        <p:spPr/>
        <p:txBody>
          <a:bodyPr/>
          <a:lstStyle/>
          <a:p>
            <a:r>
              <a:rPr lang="es-CO" dirty="0"/>
              <a:t>Los virus están en evolución constante</a:t>
            </a:r>
          </a:p>
        </p:txBody>
      </p:sp>
      <p:sp>
        <p:nvSpPr>
          <p:cNvPr id="8" name="Marcador de contenido 7">
            <a:extLst>
              <a:ext uri="{FF2B5EF4-FFF2-40B4-BE49-F238E27FC236}">
                <a16:creationId xmlns:a16="http://schemas.microsoft.com/office/drawing/2014/main" id="{D658462B-99E8-2630-DF81-9F52EE210961}"/>
              </a:ext>
            </a:extLst>
          </p:cNvPr>
          <p:cNvSpPr>
            <a:spLocks noGrp="1"/>
          </p:cNvSpPr>
          <p:nvPr>
            <p:ph sz="half" idx="1"/>
          </p:nvPr>
        </p:nvSpPr>
        <p:spPr>
          <a:xfrm>
            <a:off x="838200" y="1825625"/>
            <a:ext cx="4857750" cy="4351338"/>
          </a:xfrm>
        </p:spPr>
        <p:txBody>
          <a:bodyPr/>
          <a:lstStyle/>
          <a:p>
            <a:r>
              <a:rPr lang="es-CO" dirty="0"/>
              <a:t>Variación permanente dentro de hospederos</a:t>
            </a:r>
          </a:p>
          <a:p>
            <a:r>
              <a:rPr lang="es-CO" dirty="0"/>
              <a:t>Introducción de mutaciones</a:t>
            </a:r>
          </a:p>
          <a:p>
            <a:r>
              <a:rPr lang="es-CO" dirty="0"/>
              <a:t>Evolución viral y selección de linajes al esparcirse por la población</a:t>
            </a:r>
          </a:p>
        </p:txBody>
      </p:sp>
      <p:sp>
        <p:nvSpPr>
          <p:cNvPr id="9" name="Marcador de contenido 8">
            <a:extLst>
              <a:ext uri="{FF2B5EF4-FFF2-40B4-BE49-F238E27FC236}">
                <a16:creationId xmlns:a16="http://schemas.microsoft.com/office/drawing/2014/main" id="{CD98455E-3FE9-57A1-DF2C-9315467438A0}"/>
              </a:ext>
            </a:extLst>
          </p:cNvPr>
          <p:cNvSpPr>
            <a:spLocks noGrp="1"/>
          </p:cNvSpPr>
          <p:nvPr>
            <p:ph sz="half" idx="2"/>
          </p:nvPr>
        </p:nvSpPr>
        <p:spPr/>
        <p:txBody>
          <a:bodyPr/>
          <a:lstStyle/>
          <a:p>
            <a:endParaRPr lang="es-CO"/>
          </a:p>
        </p:txBody>
      </p:sp>
      <p:pic>
        <p:nvPicPr>
          <p:cNvPr id="8196" name="Picture 4">
            <a:extLst>
              <a:ext uri="{FF2B5EF4-FFF2-40B4-BE49-F238E27FC236}">
                <a16:creationId xmlns:a16="http://schemas.microsoft.com/office/drawing/2014/main" id="{9FA47CE1-DFDB-7E67-C86E-5EC4BCBA4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2038052"/>
            <a:ext cx="5581650" cy="372427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6A857B7-5E4D-24AC-A850-36E02A6C0963}"/>
              </a:ext>
            </a:extLst>
          </p:cNvPr>
          <p:cNvSpPr txBox="1"/>
          <p:nvPr/>
        </p:nvSpPr>
        <p:spPr>
          <a:xfrm>
            <a:off x="6019800" y="5934670"/>
            <a:ext cx="6094674" cy="923330"/>
          </a:xfrm>
          <a:prstGeom prst="rect">
            <a:avLst/>
          </a:prstGeom>
          <a:noFill/>
        </p:spPr>
        <p:txBody>
          <a:bodyPr wrap="square">
            <a:spAutoFit/>
          </a:bodyPr>
          <a:lstStyle/>
          <a:p>
            <a:pPr rtl="0">
              <a:spcBef>
                <a:spcPts val="0"/>
              </a:spcBef>
              <a:spcAft>
                <a:spcPts val="0"/>
              </a:spcAft>
            </a:pPr>
            <a:r>
              <a:rPr lang="es-CO" sz="1800" b="0" i="0" u="none" strike="noStrike" dirty="0" err="1">
                <a:solidFill>
                  <a:srgbClr val="000000"/>
                </a:solidFill>
                <a:effectLst/>
                <a:latin typeface="Arial" panose="020B0604020202020204" pitchFamily="34" charset="0"/>
              </a:rPr>
              <a:t>Xu</a:t>
            </a:r>
            <a:r>
              <a:rPr lang="es-CO" sz="1800" b="0" i="0" u="none" strike="noStrike" dirty="0">
                <a:solidFill>
                  <a:srgbClr val="000000"/>
                </a:solidFill>
                <a:effectLst/>
                <a:latin typeface="Arial" panose="020B0604020202020204" pitchFamily="34" charset="0"/>
              </a:rPr>
              <a:t> et al, 2018</a:t>
            </a:r>
            <a:endParaRPr lang="es-CO" b="0" dirty="0">
              <a:effectLst/>
            </a:endParaRPr>
          </a:p>
          <a:p>
            <a:br>
              <a:rPr lang="es-CO" dirty="0"/>
            </a:br>
            <a:endParaRPr lang="es-CO" dirty="0"/>
          </a:p>
        </p:txBody>
      </p:sp>
    </p:spTree>
    <p:extLst>
      <p:ext uri="{BB962C8B-B14F-4D97-AF65-F5344CB8AC3E}">
        <p14:creationId xmlns:p14="http://schemas.microsoft.com/office/powerpoint/2010/main" val="1202147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C7D47-D5C8-0C08-4002-8CF45ED38801}"/>
              </a:ext>
            </a:extLst>
          </p:cNvPr>
          <p:cNvSpPr>
            <a:spLocks noGrp="1"/>
          </p:cNvSpPr>
          <p:nvPr>
            <p:ph type="title"/>
          </p:nvPr>
        </p:nvSpPr>
        <p:spPr/>
        <p:txBody>
          <a:bodyPr/>
          <a:lstStyle/>
          <a:p>
            <a:r>
              <a:rPr lang="es-CO" dirty="0"/>
              <a:t>Genotipos definidos previamente son útiles pero no suficientes</a:t>
            </a:r>
          </a:p>
        </p:txBody>
      </p:sp>
      <p:pic>
        <p:nvPicPr>
          <p:cNvPr id="6" name="Imagen 5" descr="Interfaz de usuario gráfica, Gráfico, Diagrama, Gráfico de barras&#10;&#10;Descripción generada automáticamente">
            <a:extLst>
              <a:ext uri="{FF2B5EF4-FFF2-40B4-BE49-F238E27FC236}">
                <a16:creationId xmlns:a16="http://schemas.microsoft.com/office/drawing/2014/main" id="{746A5A79-403A-1C7F-C564-3383244F6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922" y="1690688"/>
            <a:ext cx="8040156" cy="4952737"/>
          </a:xfrm>
          <a:prstGeom prst="rect">
            <a:avLst/>
          </a:prstGeom>
        </p:spPr>
      </p:pic>
      <p:sp>
        <p:nvSpPr>
          <p:cNvPr id="7" name="CuadroTexto 6">
            <a:extLst>
              <a:ext uri="{FF2B5EF4-FFF2-40B4-BE49-F238E27FC236}">
                <a16:creationId xmlns:a16="http://schemas.microsoft.com/office/drawing/2014/main" id="{30F1CB3E-6C7C-9D28-9656-BB3FA13A8937}"/>
              </a:ext>
            </a:extLst>
          </p:cNvPr>
          <p:cNvSpPr txBox="1"/>
          <p:nvPr/>
        </p:nvSpPr>
        <p:spPr>
          <a:xfrm>
            <a:off x="1397" y="6575186"/>
            <a:ext cx="6094602" cy="307777"/>
          </a:xfrm>
          <a:prstGeom prst="rect">
            <a:avLst/>
          </a:prstGeom>
          <a:noFill/>
        </p:spPr>
        <p:txBody>
          <a:bodyPr wrap="square">
            <a:spAutoFit/>
          </a:bodyPr>
          <a:lstStyle/>
          <a:p>
            <a:pPr algn="l">
              <a:buFont typeface="Arial" panose="020B0604020202020204" pitchFamily="34" charset="0"/>
              <a:buChar char="•"/>
            </a:pPr>
            <a:r>
              <a:rPr lang="es-CO" sz="1400" b="0" i="0" u="none" strike="noStrike" dirty="0">
                <a:solidFill>
                  <a:srgbClr val="606060"/>
                </a:solidFill>
                <a:effectLst/>
                <a:latin typeface="Helvetica" panose="020B0604020202020204" pitchFamily="34" charset="0"/>
                <a:hlinkClick r:id="rId3"/>
              </a:rPr>
              <a:t>https://doi.org/10.1371/journal.pbio.3002834</a:t>
            </a:r>
            <a:endParaRPr lang="es-CO" sz="1400" b="0" i="0" dirty="0">
              <a:solidFill>
                <a:srgbClr val="606060"/>
              </a:solidFill>
              <a:effectLst/>
              <a:latin typeface="Helvetica" panose="020B0604020202020204" pitchFamily="34" charset="0"/>
            </a:endParaRPr>
          </a:p>
        </p:txBody>
      </p:sp>
    </p:spTree>
    <p:extLst>
      <p:ext uri="{BB962C8B-B14F-4D97-AF65-F5344CB8AC3E}">
        <p14:creationId xmlns:p14="http://schemas.microsoft.com/office/powerpoint/2010/main" val="1453366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5AFDCD-8702-D99E-C111-3F52BE87509C}"/>
              </a:ext>
            </a:extLst>
          </p:cNvPr>
          <p:cNvSpPr>
            <a:spLocks noGrp="1"/>
          </p:cNvSpPr>
          <p:nvPr>
            <p:ph type="title"/>
          </p:nvPr>
        </p:nvSpPr>
        <p:spPr/>
        <p:txBody>
          <a:bodyPr/>
          <a:lstStyle/>
          <a:p>
            <a:endParaRPr lang="es-CO" dirty="0"/>
          </a:p>
        </p:txBody>
      </p:sp>
      <p:pic>
        <p:nvPicPr>
          <p:cNvPr id="4" name="Imagen 3" descr="Diagrama, Esquemático&#10;&#10;Descripción generada automáticamente">
            <a:extLst>
              <a:ext uri="{FF2B5EF4-FFF2-40B4-BE49-F238E27FC236}">
                <a16:creationId xmlns:a16="http://schemas.microsoft.com/office/drawing/2014/main" id="{6FAF0A56-55D6-F7CE-596C-4506AE148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247" y="1296644"/>
            <a:ext cx="8443355" cy="5561356"/>
          </a:xfrm>
          <a:prstGeom prst="rect">
            <a:avLst/>
          </a:prstGeom>
        </p:spPr>
      </p:pic>
      <p:sp>
        <p:nvSpPr>
          <p:cNvPr id="6" name="CuadroTexto 5">
            <a:extLst>
              <a:ext uri="{FF2B5EF4-FFF2-40B4-BE49-F238E27FC236}">
                <a16:creationId xmlns:a16="http://schemas.microsoft.com/office/drawing/2014/main" id="{30C2C958-4C88-99D2-BE86-738C6A120249}"/>
              </a:ext>
            </a:extLst>
          </p:cNvPr>
          <p:cNvSpPr txBox="1"/>
          <p:nvPr/>
        </p:nvSpPr>
        <p:spPr>
          <a:xfrm>
            <a:off x="1397" y="6575186"/>
            <a:ext cx="6094602" cy="307777"/>
          </a:xfrm>
          <a:prstGeom prst="rect">
            <a:avLst/>
          </a:prstGeom>
          <a:noFill/>
        </p:spPr>
        <p:txBody>
          <a:bodyPr wrap="square">
            <a:spAutoFit/>
          </a:bodyPr>
          <a:lstStyle/>
          <a:p>
            <a:pPr algn="l">
              <a:buFont typeface="Arial" panose="020B0604020202020204" pitchFamily="34" charset="0"/>
              <a:buChar char="•"/>
            </a:pPr>
            <a:r>
              <a:rPr lang="es-CO" sz="1400" b="0" i="0" u="none" strike="noStrike" dirty="0">
                <a:solidFill>
                  <a:srgbClr val="606060"/>
                </a:solidFill>
                <a:effectLst/>
                <a:latin typeface="Helvetica" panose="020B0604020202020204" pitchFamily="34" charset="0"/>
                <a:hlinkClick r:id="rId3"/>
              </a:rPr>
              <a:t>https://doi.org/10.1371/journal.pbio.3002834</a:t>
            </a:r>
            <a:endParaRPr lang="es-CO" sz="1400" b="0" i="0" dirty="0">
              <a:solidFill>
                <a:srgbClr val="606060"/>
              </a:solidFill>
              <a:effectLst/>
              <a:latin typeface="Helvetica" panose="020B0604020202020204" pitchFamily="34" charset="0"/>
            </a:endParaRPr>
          </a:p>
        </p:txBody>
      </p:sp>
    </p:spTree>
    <p:extLst>
      <p:ext uri="{BB962C8B-B14F-4D97-AF65-F5344CB8AC3E}">
        <p14:creationId xmlns:p14="http://schemas.microsoft.com/office/powerpoint/2010/main" val="417639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43A7AE-5EBB-FAA8-1BA8-9ACA6142C01E}"/>
              </a:ext>
            </a:extLst>
          </p:cNvPr>
          <p:cNvSpPr>
            <a:spLocks noGrp="1"/>
          </p:cNvSpPr>
          <p:nvPr>
            <p:ph type="title"/>
          </p:nvPr>
        </p:nvSpPr>
        <p:spPr/>
        <p:txBody>
          <a:bodyPr/>
          <a:lstStyle/>
          <a:p>
            <a:r>
              <a:rPr lang="es-CO" dirty="0"/>
              <a:t>Mejor resolución geográfica con linajes</a:t>
            </a:r>
          </a:p>
        </p:txBody>
      </p:sp>
      <p:pic>
        <p:nvPicPr>
          <p:cNvPr id="4" name="Imagen 3" descr="Interfaz de usuario gráfica, Aplicación&#10;&#10;Descripción generada automáticamente">
            <a:extLst>
              <a:ext uri="{FF2B5EF4-FFF2-40B4-BE49-F238E27FC236}">
                <a16:creationId xmlns:a16="http://schemas.microsoft.com/office/drawing/2014/main" id="{3D0F0B86-6AD8-2566-A84B-9968E25CFDB2}"/>
              </a:ext>
            </a:extLst>
          </p:cNvPr>
          <p:cNvPicPr>
            <a:picLocks noChangeAspect="1"/>
          </p:cNvPicPr>
          <p:nvPr/>
        </p:nvPicPr>
        <p:blipFill>
          <a:blip r:embed="rId2">
            <a:extLst>
              <a:ext uri="{28A0092B-C50C-407E-A947-70E740481C1C}">
                <a14:useLocalDpi xmlns:a14="http://schemas.microsoft.com/office/drawing/2010/main" val="0"/>
              </a:ext>
            </a:extLst>
          </a:blip>
          <a:srcRect b="50000"/>
          <a:stretch/>
        </p:blipFill>
        <p:spPr>
          <a:xfrm>
            <a:off x="1425746" y="1317073"/>
            <a:ext cx="9340507" cy="5318620"/>
          </a:xfrm>
          <a:prstGeom prst="rect">
            <a:avLst/>
          </a:prstGeom>
        </p:spPr>
      </p:pic>
    </p:spTree>
    <p:extLst>
      <p:ext uri="{BB962C8B-B14F-4D97-AF65-F5344CB8AC3E}">
        <p14:creationId xmlns:p14="http://schemas.microsoft.com/office/powerpoint/2010/main" val="272145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3C493-D30D-AEF5-813A-FEC99F1EE4E4}"/>
              </a:ext>
            </a:extLst>
          </p:cNvPr>
          <p:cNvSpPr>
            <a:spLocks noGrp="1"/>
          </p:cNvSpPr>
          <p:nvPr>
            <p:ph type="title"/>
          </p:nvPr>
        </p:nvSpPr>
        <p:spPr/>
        <p:txBody>
          <a:bodyPr/>
          <a:lstStyle/>
          <a:p>
            <a:endParaRPr lang="es-CO"/>
          </a:p>
        </p:txBody>
      </p:sp>
      <p:pic>
        <p:nvPicPr>
          <p:cNvPr id="4" name="Imagen 3" descr="Diagrama&#10;&#10;Descripción generada automáticamente">
            <a:extLst>
              <a:ext uri="{FF2B5EF4-FFF2-40B4-BE49-F238E27FC236}">
                <a16:creationId xmlns:a16="http://schemas.microsoft.com/office/drawing/2014/main" id="{BEF94261-08C9-357E-C0AD-4C468B383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077" y="832600"/>
            <a:ext cx="6275845" cy="6400813"/>
          </a:xfrm>
          <a:prstGeom prst="rect">
            <a:avLst/>
          </a:prstGeom>
        </p:spPr>
      </p:pic>
    </p:spTree>
    <p:extLst>
      <p:ext uri="{BB962C8B-B14F-4D97-AF65-F5344CB8AC3E}">
        <p14:creationId xmlns:p14="http://schemas.microsoft.com/office/powerpoint/2010/main" val="1554372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CB55D-1D8F-1386-414F-FE0FFC4B6162}"/>
              </a:ext>
            </a:extLst>
          </p:cNvPr>
          <p:cNvSpPr>
            <a:spLocks noGrp="1"/>
          </p:cNvSpPr>
          <p:nvPr>
            <p:ph type="title"/>
          </p:nvPr>
        </p:nvSpPr>
        <p:spPr/>
        <p:txBody>
          <a:bodyPr/>
          <a:lstStyle/>
          <a:p>
            <a:r>
              <a:rPr lang="es-CO" dirty="0"/>
              <a:t>Reglas para definir nuevos linajes</a:t>
            </a:r>
          </a:p>
        </p:txBody>
      </p:sp>
      <p:sp>
        <p:nvSpPr>
          <p:cNvPr id="3" name="Marcador de contenido 2">
            <a:extLst>
              <a:ext uri="{FF2B5EF4-FFF2-40B4-BE49-F238E27FC236}">
                <a16:creationId xmlns:a16="http://schemas.microsoft.com/office/drawing/2014/main" id="{AF261FE6-B15F-4D82-CD5E-202BD6022E01}"/>
              </a:ext>
            </a:extLst>
          </p:cNvPr>
          <p:cNvSpPr>
            <a:spLocks noGrp="1"/>
          </p:cNvSpPr>
          <p:nvPr>
            <p:ph idx="1"/>
          </p:nvPr>
        </p:nvSpPr>
        <p:spPr>
          <a:xfrm>
            <a:off x="838200" y="1825625"/>
            <a:ext cx="4253917" cy="4351338"/>
          </a:xfrm>
        </p:spPr>
        <p:txBody>
          <a:bodyPr>
            <a:normAutofit fontScale="85000" lnSpcReduction="20000"/>
          </a:bodyPr>
          <a:lstStyle/>
          <a:p>
            <a:pPr algn="l">
              <a:buFont typeface="+mj-lt"/>
              <a:buAutoNum type="arabicPeriod"/>
            </a:pPr>
            <a:r>
              <a:rPr lang="en-US" b="0" i="0" dirty="0">
                <a:effectLst/>
                <a:latin typeface="Inter"/>
              </a:rPr>
              <a:t> Las </a:t>
            </a:r>
            <a:r>
              <a:rPr lang="en-US" b="0" i="0" dirty="0" err="1">
                <a:effectLst/>
                <a:latin typeface="Inter"/>
              </a:rPr>
              <a:t>ramas</a:t>
            </a:r>
            <a:r>
              <a:rPr lang="en-US" b="0" i="0" dirty="0">
                <a:effectLst/>
                <a:latin typeface="Inter"/>
              </a:rPr>
              <a:t> que </a:t>
            </a:r>
            <a:r>
              <a:rPr lang="en-US" b="0" i="0" dirty="0" err="1">
                <a:effectLst/>
                <a:latin typeface="Inter"/>
              </a:rPr>
              <a:t>llevan</a:t>
            </a:r>
            <a:r>
              <a:rPr lang="en-US" b="0" i="0" dirty="0">
                <a:effectLst/>
                <a:latin typeface="Inter"/>
              </a:rPr>
              <a:t> al </a:t>
            </a:r>
            <a:r>
              <a:rPr lang="en-US" b="0" i="0" dirty="0" err="1">
                <a:effectLst/>
                <a:latin typeface="Inter"/>
              </a:rPr>
              <a:t>nodo</a:t>
            </a:r>
            <a:r>
              <a:rPr lang="en-US" b="0" i="0" dirty="0">
                <a:effectLst/>
                <a:latin typeface="Inter"/>
              </a:rPr>
              <a:t> de </a:t>
            </a:r>
            <a:r>
              <a:rPr lang="en-US" b="0" i="0" dirty="0" err="1">
                <a:effectLst/>
                <a:latin typeface="Inter"/>
              </a:rPr>
              <a:t>definición</a:t>
            </a:r>
            <a:r>
              <a:rPr lang="en-US" b="0" i="0" dirty="0">
                <a:effectLst/>
                <a:latin typeface="Inter"/>
              </a:rPr>
              <a:t> </a:t>
            </a:r>
            <a:r>
              <a:rPr lang="en-US" b="0" i="0" dirty="0" err="1">
                <a:effectLst/>
                <a:latin typeface="Inter"/>
              </a:rPr>
              <a:t>deben</a:t>
            </a:r>
            <a:r>
              <a:rPr lang="en-US" b="0" i="0" dirty="0">
                <a:effectLst/>
                <a:latin typeface="Inter"/>
              </a:rPr>
              <a:t> </a:t>
            </a:r>
            <a:r>
              <a:rPr lang="en-US" b="0" i="0" dirty="0" err="1">
                <a:effectLst/>
                <a:latin typeface="Inter"/>
              </a:rPr>
              <a:t>tener</a:t>
            </a:r>
            <a:r>
              <a:rPr lang="en-US" b="0" i="0" dirty="0">
                <a:effectLst/>
                <a:latin typeface="Inter"/>
              </a:rPr>
              <a:t> </a:t>
            </a:r>
            <a:r>
              <a:rPr lang="en-US" b="1" i="0" dirty="0">
                <a:effectLst/>
                <a:latin typeface="Inter"/>
              </a:rPr>
              <a:t>al </a:t>
            </a:r>
            <a:r>
              <a:rPr lang="en-US" b="1" i="0" dirty="0" err="1">
                <a:effectLst/>
                <a:latin typeface="Inter"/>
              </a:rPr>
              <a:t>menos</a:t>
            </a:r>
            <a:r>
              <a:rPr lang="en-US" b="1" i="0" dirty="0">
                <a:effectLst/>
                <a:latin typeface="Inter"/>
              </a:rPr>
              <a:t> 20 </a:t>
            </a:r>
            <a:r>
              <a:rPr lang="en-US" b="1" i="0" dirty="0" err="1">
                <a:effectLst/>
                <a:latin typeface="Inter"/>
              </a:rPr>
              <a:t>sustituciones</a:t>
            </a:r>
            <a:r>
              <a:rPr lang="en-US" b="0" i="0" dirty="0">
                <a:effectLst/>
                <a:latin typeface="Inter"/>
              </a:rPr>
              <a:t> para </a:t>
            </a:r>
            <a:r>
              <a:rPr lang="en-US" b="0" i="0" dirty="0" err="1">
                <a:effectLst/>
                <a:latin typeface="Inter"/>
              </a:rPr>
              <a:t>linajes</a:t>
            </a:r>
            <a:r>
              <a:rPr lang="en-US" b="0" i="0" dirty="0">
                <a:effectLst/>
                <a:latin typeface="Inter"/>
              </a:rPr>
              <a:t> </a:t>
            </a:r>
            <a:r>
              <a:rPr lang="en-US" b="0" i="0" dirty="0" err="1">
                <a:effectLst/>
                <a:latin typeface="Inter"/>
              </a:rPr>
              <a:t>menores</a:t>
            </a:r>
            <a:r>
              <a:rPr lang="en-US" b="0" i="0" dirty="0">
                <a:effectLst/>
                <a:latin typeface="Inter"/>
              </a:rPr>
              <a:t> y 25 </a:t>
            </a:r>
            <a:r>
              <a:rPr lang="en-US" b="0" i="0" dirty="0" err="1">
                <a:effectLst/>
                <a:latin typeface="Inter"/>
              </a:rPr>
              <a:t>sustituciones</a:t>
            </a:r>
            <a:r>
              <a:rPr lang="en-US" b="0" i="0" dirty="0">
                <a:effectLst/>
                <a:latin typeface="Inter"/>
              </a:rPr>
              <a:t> para </a:t>
            </a:r>
            <a:r>
              <a:rPr lang="en-US" b="0" i="0" dirty="0" err="1">
                <a:effectLst/>
                <a:latin typeface="Inter"/>
              </a:rPr>
              <a:t>linajes</a:t>
            </a:r>
            <a:r>
              <a:rPr lang="en-US" b="0" i="0" dirty="0">
                <a:effectLst/>
                <a:latin typeface="Inter"/>
              </a:rPr>
              <a:t> </a:t>
            </a:r>
            <a:r>
              <a:rPr lang="en-US" b="0" i="0" dirty="0" err="1">
                <a:effectLst/>
                <a:latin typeface="Inter"/>
              </a:rPr>
              <a:t>mayores</a:t>
            </a:r>
            <a:r>
              <a:rPr lang="en-US" b="0" i="0" dirty="0">
                <a:effectLst/>
                <a:latin typeface="Inter"/>
              </a:rPr>
              <a:t>. </a:t>
            </a:r>
          </a:p>
          <a:p>
            <a:pPr algn="l">
              <a:buFont typeface="+mj-lt"/>
              <a:buAutoNum type="arabicPeriod"/>
            </a:pPr>
            <a:r>
              <a:rPr lang="en-US" dirty="0">
                <a:latin typeface="Inter"/>
              </a:rPr>
              <a:t> </a:t>
            </a:r>
            <a:r>
              <a:rPr lang="en-US" dirty="0" err="1">
                <a:latin typeface="Inter"/>
              </a:rPr>
              <a:t>Debe</a:t>
            </a:r>
            <a:r>
              <a:rPr lang="en-US" dirty="0">
                <a:latin typeface="Inter"/>
              </a:rPr>
              <a:t> </a:t>
            </a:r>
            <a:r>
              <a:rPr lang="en-US" dirty="0" err="1">
                <a:latin typeface="Inter"/>
              </a:rPr>
              <a:t>haber</a:t>
            </a:r>
            <a:r>
              <a:rPr lang="en-US" dirty="0">
                <a:latin typeface="Inter"/>
              </a:rPr>
              <a:t> </a:t>
            </a:r>
            <a:r>
              <a:rPr lang="en-US" b="1" dirty="0">
                <a:latin typeface="Inter"/>
              </a:rPr>
              <a:t>al </a:t>
            </a:r>
            <a:r>
              <a:rPr lang="en-US" b="1" dirty="0" err="1">
                <a:latin typeface="Inter"/>
              </a:rPr>
              <a:t>menos</a:t>
            </a:r>
            <a:r>
              <a:rPr lang="en-US" b="1" dirty="0">
                <a:latin typeface="Inter"/>
              </a:rPr>
              <a:t> 15 </a:t>
            </a:r>
            <a:r>
              <a:rPr lang="en-US" b="1" dirty="0" err="1">
                <a:latin typeface="Inter"/>
              </a:rPr>
              <a:t>secuencias</a:t>
            </a:r>
            <a:r>
              <a:rPr lang="en-US" dirty="0">
                <a:latin typeface="Inter"/>
              </a:rPr>
              <a:t> </a:t>
            </a:r>
            <a:r>
              <a:rPr lang="en-US" dirty="0" err="1">
                <a:latin typeface="Inter"/>
              </a:rPr>
              <a:t>disponibles</a:t>
            </a:r>
            <a:r>
              <a:rPr lang="en-US" dirty="0">
                <a:latin typeface="Inter"/>
              </a:rPr>
              <a:t> del </a:t>
            </a:r>
            <a:r>
              <a:rPr lang="en-US" dirty="0" err="1">
                <a:latin typeface="Inter"/>
              </a:rPr>
              <a:t>clado</a:t>
            </a:r>
            <a:r>
              <a:rPr lang="en-US" dirty="0">
                <a:latin typeface="Inter"/>
              </a:rPr>
              <a:t> putative.</a:t>
            </a:r>
            <a:r>
              <a:rPr lang="en-US" b="0" i="0" dirty="0">
                <a:effectLst/>
                <a:latin typeface="Inter"/>
              </a:rPr>
              <a:t> </a:t>
            </a:r>
          </a:p>
          <a:p>
            <a:pPr algn="l">
              <a:buFont typeface="+mj-lt"/>
              <a:buAutoNum type="arabicPeriod"/>
            </a:pPr>
            <a:r>
              <a:rPr lang="en-US" dirty="0">
                <a:latin typeface="Inter"/>
              </a:rPr>
              <a:t> </a:t>
            </a:r>
            <a:r>
              <a:rPr lang="en-US" dirty="0" err="1">
                <a:latin typeface="Inter"/>
              </a:rPr>
              <a:t>Debe</a:t>
            </a:r>
            <a:r>
              <a:rPr lang="en-US" dirty="0">
                <a:latin typeface="Inter"/>
              </a:rPr>
              <a:t> </a:t>
            </a:r>
            <a:r>
              <a:rPr lang="en-US" dirty="0" err="1">
                <a:latin typeface="Inter"/>
              </a:rPr>
              <a:t>haber</a:t>
            </a:r>
            <a:r>
              <a:rPr lang="en-US" dirty="0">
                <a:latin typeface="Inter"/>
              </a:rPr>
              <a:t> </a:t>
            </a:r>
            <a:r>
              <a:rPr lang="en-US" b="1" dirty="0">
                <a:latin typeface="Inter"/>
              </a:rPr>
              <a:t>al </a:t>
            </a:r>
            <a:r>
              <a:rPr lang="en-US" b="1" dirty="0" err="1">
                <a:latin typeface="Inter"/>
              </a:rPr>
              <a:t>menos</a:t>
            </a:r>
            <a:r>
              <a:rPr lang="en-US" b="1" dirty="0">
                <a:latin typeface="Inter"/>
              </a:rPr>
              <a:t> un </a:t>
            </a:r>
            <a:r>
              <a:rPr lang="en-US" b="1" dirty="0" err="1">
                <a:latin typeface="Inter"/>
              </a:rPr>
              <a:t>linaje</a:t>
            </a:r>
            <a:r>
              <a:rPr lang="en-US" b="1" dirty="0">
                <a:latin typeface="Inter"/>
              </a:rPr>
              <a:t> </a:t>
            </a:r>
            <a:r>
              <a:rPr lang="en-US" b="1" dirty="0" err="1">
                <a:latin typeface="Inter"/>
              </a:rPr>
              <a:t>hermano</a:t>
            </a:r>
            <a:r>
              <a:rPr lang="en-US" dirty="0">
                <a:latin typeface="Inter"/>
              </a:rPr>
              <a:t> al </a:t>
            </a:r>
            <a:r>
              <a:rPr lang="en-US" dirty="0" err="1">
                <a:latin typeface="Inter"/>
              </a:rPr>
              <a:t>mismo</a:t>
            </a:r>
            <a:r>
              <a:rPr lang="en-US" dirty="0">
                <a:latin typeface="Inter"/>
              </a:rPr>
              <a:t> </a:t>
            </a:r>
            <a:r>
              <a:rPr lang="en-US" dirty="0" err="1">
                <a:latin typeface="Inter"/>
              </a:rPr>
              <a:t>nivel</a:t>
            </a:r>
            <a:r>
              <a:rPr lang="en-US" dirty="0">
                <a:latin typeface="Inter"/>
              </a:rPr>
              <a:t> (i.e. con </a:t>
            </a:r>
            <a:r>
              <a:rPr lang="en-US" dirty="0" err="1">
                <a:latin typeface="Inter"/>
              </a:rPr>
              <a:t>el</a:t>
            </a:r>
            <a:r>
              <a:rPr lang="en-US" dirty="0">
                <a:latin typeface="Inter"/>
              </a:rPr>
              <a:t> </a:t>
            </a:r>
            <a:r>
              <a:rPr lang="en-US" dirty="0" err="1">
                <a:latin typeface="Inter"/>
              </a:rPr>
              <a:t>mismo</a:t>
            </a:r>
            <a:r>
              <a:rPr lang="en-US" dirty="0">
                <a:latin typeface="Inter"/>
              </a:rPr>
              <a:t> </a:t>
            </a:r>
            <a:r>
              <a:rPr lang="en-US" dirty="0" err="1">
                <a:latin typeface="Inter"/>
              </a:rPr>
              <a:t>número</a:t>
            </a:r>
            <a:r>
              <a:rPr lang="en-US" dirty="0">
                <a:latin typeface="Inter"/>
              </a:rPr>
              <a:t> de </a:t>
            </a:r>
            <a:r>
              <a:rPr lang="en-US" dirty="0" err="1">
                <a:latin typeface="Inter"/>
              </a:rPr>
              <a:t>dígitos</a:t>
            </a:r>
            <a:r>
              <a:rPr lang="en-US" dirty="0">
                <a:latin typeface="Inter"/>
              </a:rPr>
              <a:t>, e.g. 2II_A.1.1 y 2II_A.1.2 son Hermanos, </a:t>
            </a:r>
            <a:r>
              <a:rPr lang="en-US" dirty="0" err="1">
                <a:latin typeface="Inter"/>
              </a:rPr>
              <a:t>pero</a:t>
            </a:r>
            <a:r>
              <a:rPr lang="en-US" dirty="0">
                <a:latin typeface="Inter"/>
              </a:rPr>
              <a:t> 3II_C.1 y 3II_C.2.1 no)</a:t>
            </a:r>
            <a:endParaRPr lang="es-CO" dirty="0"/>
          </a:p>
        </p:txBody>
      </p:sp>
      <p:pic>
        <p:nvPicPr>
          <p:cNvPr id="5" name="Imagen 4">
            <a:extLst>
              <a:ext uri="{FF2B5EF4-FFF2-40B4-BE49-F238E27FC236}">
                <a16:creationId xmlns:a16="http://schemas.microsoft.com/office/drawing/2014/main" id="{0BE3747D-9CB8-C865-9667-779E57542D1F}"/>
              </a:ext>
            </a:extLst>
          </p:cNvPr>
          <p:cNvPicPr>
            <a:picLocks noChangeAspect="1"/>
          </p:cNvPicPr>
          <p:nvPr/>
        </p:nvPicPr>
        <p:blipFill>
          <a:blip r:embed="rId2"/>
          <a:stretch>
            <a:fillRect/>
          </a:stretch>
        </p:blipFill>
        <p:spPr>
          <a:xfrm>
            <a:off x="5092117" y="2230996"/>
            <a:ext cx="6660147" cy="3540595"/>
          </a:xfrm>
          <a:prstGeom prst="rect">
            <a:avLst/>
          </a:prstGeom>
        </p:spPr>
      </p:pic>
    </p:spTree>
    <p:extLst>
      <p:ext uri="{BB962C8B-B14F-4D97-AF65-F5344CB8AC3E}">
        <p14:creationId xmlns:p14="http://schemas.microsoft.com/office/powerpoint/2010/main" val="623593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45210-9232-745E-9B85-EC87A129E6C5}"/>
              </a:ext>
            </a:extLst>
          </p:cNvPr>
          <p:cNvSpPr>
            <a:spLocks noGrp="1"/>
          </p:cNvSpPr>
          <p:nvPr>
            <p:ph type="title"/>
          </p:nvPr>
        </p:nvSpPr>
        <p:spPr/>
        <p:txBody>
          <a:bodyPr/>
          <a:lstStyle/>
          <a:p>
            <a:r>
              <a:rPr lang="es-CO" dirty="0"/>
              <a:t>Designación de mis secuencias</a:t>
            </a:r>
          </a:p>
        </p:txBody>
      </p:sp>
      <p:sp>
        <p:nvSpPr>
          <p:cNvPr id="3" name="Marcador de contenido 2">
            <a:extLst>
              <a:ext uri="{FF2B5EF4-FFF2-40B4-BE49-F238E27FC236}">
                <a16:creationId xmlns:a16="http://schemas.microsoft.com/office/drawing/2014/main" id="{2EC73D7C-99A6-9D0D-5DF2-651DDF65DD9C}"/>
              </a:ext>
            </a:extLst>
          </p:cNvPr>
          <p:cNvSpPr>
            <a:spLocks noGrp="1"/>
          </p:cNvSpPr>
          <p:nvPr>
            <p:ph idx="1"/>
          </p:nvPr>
        </p:nvSpPr>
        <p:spPr/>
        <p:txBody>
          <a:bodyPr/>
          <a:lstStyle/>
          <a:p>
            <a:endParaRPr lang="es-CO"/>
          </a:p>
        </p:txBody>
      </p:sp>
      <p:sp>
        <p:nvSpPr>
          <p:cNvPr id="5" name="CuadroTexto 4">
            <a:extLst>
              <a:ext uri="{FF2B5EF4-FFF2-40B4-BE49-F238E27FC236}">
                <a16:creationId xmlns:a16="http://schemas.microsoft.com/office/drawing/2014/main" id="{F945FDC7-4CDF-5629-E513-377180FA5BA8}"/>
              </a:ext>
            </a:extLst>
          </p:cNvPr>
          <p:cNvSpPr txBox="1"/>
          <p:nvPr/>
        </p:nvSpPr>
        <p:spPr>
          <a:xfrm>
            <a:off x="186655" y="6311900"/>
            <a:ext cx="6094602" cy="369332"/>
          </a:xfrm>
          <a:prstGeom prst="rect">
            <a:avLst/>
          </a:prstGeom>
          <a:noFill/>
        </p:spPr>
        <p:txBody>
          <a:bodyPr wrap="square">
            <a:spAutoFit/>
          </a:bodyPr>
          <a:lstStyle/>
          <a:p>
            <a:r>
              <a:rPr lang="es-CO" dirty="0"/>
              <a:t>https://www.genomedetective.com/app/typingtool/dengue</a:t>
            </a:r>
          </a:p>
        </p:txBody>
      </p:sp>
      <p:pic>
        <p:nvPicPr>
          <p:cNvPr id="7" name="Imagen 6">
            <a:extLst>
              <a:ext uri="{FF2B5EF4-FFF2-40B4-BE49-F238E27FC236}">
                <a16:creationId xmlns:a16="http://schemas.microsoft.com/office/drawing/2014/main" id="{8C49635F-B2C4-26B0-F1E9-4929BC27D981}"/>
              </a:ext>
            </a:extLst>
          </p:cNvPr>
          <p:cNvPicPr>
            <a:picLocks noChangeAspect="1"/>
          </p:cNvPicPr>
          <p:nvPr/>
        </p:nvPicPr>
        <p:blipFill>
          <a:blip r:embed="rId2"/>
          <a:stretch>
            <a:fillRect/>
          </a:stretch>
        </p:blipFill>
        <p:spPr>
          <a:xfrm>
            <a:off x="1172361" y="2038844"/>
            <a:ext cx="10217791" cy="3674910"/>
          </a:xfrm>
          <a:prstGeom prst="rect">
            <a:avLst/>
          </a:prstGeom>
        </p:spPr>
      </p:pic>
    </p:spTree>
    <p:extLst>
      <p:ext uri="{BB962C8B-B14F-4D97-AF65-F5344CB8AC3E}">
        <p14:creationId xmlns:p14="http://schemas.microsoft.com/office/powerpoint/2010/main" val="2211036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BFD293-0B27-415C-93D2-5E12862C92E9}"/>
              </a:ext>
            </a:extLst>
          </p:cNvPr>
          <p:cNvSpPr>
            <a:spLocks noGrp="1"/>
          </p:cNvSpPr>
          <p:nvPr>
            <p:ph type="title"/>
          </p:nvPr>
        </p:nvSpPr>
        <p:spPr/>
        <p:txBody>
          <a:bodyPr/>
          <a:lstStyle/>
          <a:p>
            <a:r>
              <a:rPr lang="es-CO" dirty="0" err="1"/>
              <a:t>Nextclade</a:t>
            </a:r>
            <a:endParaRPr lang="es-CO" dirty="0"/>
          </a:p>
        </p:txBody>
      </p:sp>
      <p:sp>
        <p:nvSpPr>
          <p:cNvPr id="3" name="Marcador de contenido 2">
            <a:extLst>
              <a:ext uri="{FF2B5EF4-FFF2-40B4-BE49-F238E27FC236}">
                <a16:creationId xmlns:a16="http://schemas.microsoft.com/office/drawing/2014/main" id="{F9125869-E5DE-39DD-27C9-E10B9BBC2F26}"/>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9C8FB70A-F20D-7225-6C36-02B4C930BD21}"/>
              </a:ext>
            </a:extLst>
          </p:cNvPr>
          <p:cNvPicPr>
            <a:picLocks noChangeAspect="1"/>
          </p:cNvPicPr>
          <p:nvPr/>
        </p:nvPicPr>
        <p:blipFill>
          <a:blip r:embed="rId2"/>
          <a:stretch>
            <a:fillRect/>
          </a:stretch>
        </p:blipFill>
        <p:spPr>
          <a:xfrm>
            <a:off x="2295787" y="1561768"/>
            <a:ext cx="7600426" cy="4692224"/>
          </a:xfrm>
          <a:prstGeom prst="rect">
            <a:avLst/>
          </a:prstGeom>
        </p:spPr>
      </p:pic>
    </p:spTree>
    <p:extLst>
      <p:ext uri="{BB962C8B-B14F-4D97-AF65-F5344CB8AC3E}">
        <p14:creationId xmlns:p14="http://schemas.microsoft.com/office/powerpoint/2010/main" val="4228491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174626-C174-7777-620A-70018110467E}"/>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3FE07E81-167E-142D-C56F-A3BB339DA22A}"/>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F38486C3-62BF-5A41-FD3F-CA1149581BCF}"/>
              </a:ext>
            </a:extLst>
          </p:cNvPr>
          <p:cNvPicPr>
            <a:picLocks noChangeAspect="1"/>
          </p:cNvPicPr>
          <p:nvPr/>
        </p:nvPicPr>
        <p:blipFill>
          <a:blip r:embed="rId2"/>
          <a:stretch>
            <a:fillRect/>
          </a:stretch>
        </p:blipFill>
        <p:spPr>
          <a:xfrm>
            <a:off x="1107347" y="1027906"/>
            <a:ext cx="9977306" cy="5454626"/>
          </a:xfrm>
          <a:prstGeom prst="rect">
            <a:avLst/>
          </a:prstGeom>
        </p:spPr>
      </p:pic>
    </p:spTree>
    <p:extLst>
      <p:ext uri="{BB962C8B-B14F-4D97-AF65-F5344CB8AC3E}">
        <p14:creationId xmlns:p14="http://schemas.microsoft.com/office/powerpoint/2010/main" val="3675829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ACA1D-4200-B256-A437-90CF04991752}"/>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7E4B9994-4429-D885-2E42-093407528864}"/>
              </a:ext>
            </a:extLst>
          </p:cNvPr>
          <p:cNvSpPr>
            <a:spLocks noGrp="1"/>
          </p:cNvSpPr>
          <p:nvPr>
            <p:ph idx="1"/>
          </p:nvPr>
        </p:nvSpPr>
        <p:spPr>
          <a:xfrm>
            <a:off x="1022757" y="1951461"/>
            <a:ext cx="10515600" cy="523292"/>
          </a:xfrm>
        </p:spPr>
        <p:txBody>
          <a:bodyPr/>
          <a:lstStyle/>
          <a:p>
            <a:r>
              <a:rPr lang="es-CO" dirty="0"/>
              <a:t>Por serotipo (ejemplo:DENV-2)</a:t>
            </a:r>
          </a:p>
        </p:txBody>
      </p:sp>
      <p:pic>
        <p:nvPicPr>
          <p:cNvPr id="5" name="Imagen 4">
            <a:extLst>
              <a:ext uri="{FF2B5EF4-FFF2-40B4-BE49-F238E27FC236}">
                <a16:creationId xmlns:a16="http://schemas.microsoft.com/office/drawing/2014/main" id="{4739CC57-C469-7D0F-1FDA-6145ABE304A9}"/>
              </a:ext>
            </a:extLst>
          </p:cNvPr>
          <p:cNvPicPr>
            <a:picLocks noChangeAspect="1"/>
          </p:cNvPicPr>
          <p:nvPr/>
        </p:nvPicPr>
        <p:blipFill>
          <a:blip r:embed="rId2"/>
          <a:srcRect l="17260"/>
          <a:stretch/>
        </p:blipFill>
        <p:spPr>
          <a:xfrm>
            <a:off x="604809" y="2585880"/>
            <a:ext cx="10933548" cy="2660794"/>
          </a:xfrm>
          <a:prstGeom prst="rect">
            <a:avLst/>
          </a:prstGeom>
        </p:spPr>
      </p:pic>
    </p:spTree>
    <p:extLst>
      <p:ext uri="{BB962C8B-B14F-4D97-AF65-F5344CB8AC3E}">
        <p14:creationId xmlns:p14="http://schemas.microsoft.com/office/powerpoint/2010/main" val="4138695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FCB989-0D4A-B79A-77F1-DA416B8E3700}"/>
              </a:ext>
            </a:extLst>
          </p:cNvPr>
          <p:cNvSpPr>
            <a:spLocks noGrp="1"/>
          </p:cNvSpPr>
          <p:nvPr>
            <p:ph type="title"/>
          </p:nvPr>
        </p:nvSpPr>
        <p:spPr/>
        <p:txBody>
          <a:bodyPr/>
          <a:lstStyle/>
          <a:p>
            <a:r>
              <a:rPr lang="es-CO" dirty="0"/>
              <a:t>Filogenia por serotipo a nivel de linaje</a:t>
            </a:r>
          </a:p>
        </p:txBody>
      </p:sp>
      <p:sp>
        <p:nvSpPr>
          <p:cNvPr id="3" name="Marcador de contenido 2">
            <a:extLst>
              <a:ext uri="{FF2B5EF4-FFF2-40B4-BE49-F238E27FC236}">
                <a16:creationId xmlns:a16="http://schemas.microsoft.com/office/drawing/2014/main" id="{F110857E-7E44-9584-A892-4396A8A2AABA}"/>
              </a:ext>
            </a:extLst>
          </p:cNvPr>
          <p:cNvSpPr>
            <a:spLocks noGrp="1"/>
          </p:cNvSpPr>
          <p:nvPr>
            <p:ph idx="1"/>
          </p:nvPr>
        </p:nvSpPr>
        <p:spPr/>
        <p:txBody>
          <a:bodyPr/>
          <a:lstStyle/>
          <a:p>
            <a:endParaRPr lang="es-CO"/>
          </a:p>
        </p:txBody>
      </p:sp>
      <p:pic>
        <p:nvPicPr>
          <p:cNvPr id="7" name="Imagen 6">
            <a:extLst>
              <a:ext uri="{FF2B5EF4-FFF2-40B4-BE49-F238E27FC236}">
                <a16:creationId xmlns:a16="http://schemas.microsoft.com/office/drawing/2014/main" id="{740F6483-2004-6608-8233-C3248E46EC10}"/>
              </a:ext>
            </a:extLst>
          </p:cNvPr>
          <p:cNvPicPr>
            <a:picLocks noChangeAspect="1"/>
          </p:cNvPicPr>
          <p:nvPr/>
        </p:nvPicPr>
        <p:blipFill>
          <a:blip r:embed="rId2"/>
          <a:stretch>
            <a:fillRect/>
          </a:stretch>
        </p:blipFill>
        <p:spPr>
          <a:xfrm>
            <a:off x="2384439" y="1562195"/>
            <a:ext cx="7423121" cy="4878198"/>
          </a:xfrm>
          <a:prstGeom prst="rect">
            <a:avLst/>
          </a:prstGeom>
        </p:spPr>
      </p:pic>
    </p:spTree>
    <p:extLst>
      <p:ext uri="{BB962C8B-B14F-4D97-AF65-F5344CB8AC3E}">
        <p14:creationId xmlns:p14="http://schemas.microsoft.com/office/powerpoint/2010/main" val="4145967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637"/>
        <p:cNvGrpSpPr/>
        <p:nvPr/>
      </p:nvGrpSpPr>
      <p:grpSpPr>
        <a:xfrm>
          <a:off x="0" y="0"/>
          <a:ext cx="0" cy="0"/>
          <a:chOff x="0" y="0"/>
          <a:chExt cx="0" cy="0"/>
        </a:xfrm>
      </p:grpSpPr>
      <p:pic>
        <p:nvPicPr>
          <p:cNvPr id="638" name="Google Shape;638;p16"/>
          <p:cNvPicPr preferRelativeResize="0"/>
          <p:nvPr/>
        </p:nvPicPr>
        <p:blipFill rotWithShape="1">
          <a:blip r:embed="rId4">
            <a:alphaModFix/>
          </a:blip>
          <a:srcRect/>
          <a:stretch/>
        </p:blipFill>
        <p:spPr>
          <a:xfrm>
            <a:off x="5485982" y="2165684"/>
            <a:ext cx="6222960" cy="3924234"/>
          </a:xfrm>
          <a:prstGeom prst="rect">
            <a:avLst/>
          </a:prstGeom>
          <a:noFill/>
          <a:ln>
            <a:noFill/>
          </a:ln>
        </p:spPr>
      </p:pic>
      <p:sp>
        <p:nvSpPr>
          <p:cNvPr id="639" name="Google Shape;639;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Arial"/>
              <a:buNone/>
            </a:pPr>
            <a:r>
              <a:rPr lang="es-419" dirty="0"/>
              <a:t>Nomenclatura de linajes</a:t>
            </a:r>
            <a:endParaRPr dirty="0"/>
          </a:p>
        </p:txBody>
      </p:sp>
      <p:sp>
        <p:nvSpPr>
          <p:cNvPr id="640" name="Google Shape;640;p16"/>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600"/>
              <a:buChar char="•"/>
            </a:pPr>
            <a:r>
              <a:rPr lang="es-419" dirty="0"/>
              <a:t>La nomenclatura tiene máximo tres niveles.</a:t>
            </a:r>
            <a:endParaRPr dirty="0"/>
          </a:p>
          <a:p>
            <a:pPr marL="228600" lvl="0" indent="-228600" algn="l" rtl="0">
              <a:lnSpc>
                <a:spcPct val="90000"/>
              </a:lnSpc>
              <a:spcBef>
                <a:spcPts val="1000"/>
              </a:spcBef>
              <a:spcAft>
                <a:spcPts val="0"/>
              </a:spcAft>
              <a:buClr>
                <a:schemeClr val="dk1"/>
              </a:buClr>
              <a:buSzPts val="1600"/>
              <a:buChar char="•"/>
            </a:pPr>
            <a:r>
              <a:rPr lang="es-419" dirty="0" err="1"/>
              <a:t>Sublinajes</a:t>
            </a:r>
            <a:r>
              <a:rPr lang="es-419" dirty="0"/>
              <a:t> más allá se les asigna un alias.</a:t>
            </a:r>
            <a:endParaRPr dirty="0"/>
          </a:p>
          <a:p>
            <a:pPr marL="228600" lvl="0" indent="-228600" algn="l" rtl="0">
              <a:lnSpc>
                <a:spcPct val="90000"/>
              </a:lnSpc>
              <a:spcBef>
                <a:spcPts val="1000"/>
              </a:spcBef>
              <a:spcAft>
                <a:spcPts val="0"/>
              </a:spcAft>
              <a:buClr>
                <a:schemeClr val="dk1"/>
              </a:buClr>
              <a:buSzPts val="1600"/>
              <a:buChar char="•"/>
            </a:pPr>
            <a:r>
              <a:rPr lang="es-419" dirty="0"/>
              <a:t>Ejemplo:</a:t>
            </a:r>
            <a:endParaRPr dirty="0"/>
          </a:p>
          <a:p>
            <a:pPr marL="685800" lvl="1" indent="-228600" algn="l" rtl="0">
              <a:lnSpc>
                <a:spcPct val="90000"/>
              </a:lnSpc>
              <a:spcBef>
                <a:spcPts val="500"/>
              </a:spcBef>
              <a:spcAft>
                <a:spcPts val="0"/>
              </a:spcAft>
              <a:buClr>
                <a:schemeClr val="dk1"/>
              </a:buClr>
              <a:buSzPts val="2000"/>
              <a:buChar char="•"/>
            </a:pPr>
            <a:r>
              <a:rPr lang="es-419" dirty="0"/>
              <a:t>P.1 es un alias de B.1.1.28.1</a:t>
            </a:r>
            <a:endParaRPr dirty="0"/>
          </a:p>
          <a:p>
            <a:pPr marL="685800" lvl="1" indent="-228600" algn="l" rtl="0">
              <a:lnSpc>
                <a:spcPct val="90000"/>
              </a:lnSpc>
              <a:spcBef>
                <a:spcPts val="500"/>
              </a:spcBef>
              <a:spcAft>
                <a:spcPts val="0"/>
              </a:spcAft>
              <a:buClr>
                <a:schemeClr val="dk1"/>
              </a:buClr>
              <a:buSzPts val="2000"/>
              <a:buChar char="•"/>
            </a:pPr>
            <a:r>
              <a:rPr lang="es-419" dirty="0"/>
              <a:t>KP.2.3 es un alias de </a:t>
            </a:r>
            <a:r>
              <a:rPr lang="es-419" dirty="0">
                <a:solidFill>
                  <a:schemeClr val="accent1">
                    <a:lumMod val="75000"/>
                  </a:schemeClr>
                </a:solidFill>
              </a:rPr>
              <a:t>B.1.1.529</a:t>
            </a:r>
            <a:r>
              <a:rPr lang="es-419" dirty="0"/>
              <a:t>.2.86.1.1.11.1.2</a:t>
            </a:r>
            <a:br>
              <a:rPr lang="es-419" dirty="0"/>
            </a:br>
            <a:r>
              <a:rPr lang="es-419" dirty="0"/>
              <a:t>(     BA      .</a:t>
            </a:r>
            <a:r>
              <a:rPr lang="es-419" dirty="0">
                <a:solidFill>
                  <a:schemeClr val="accent1">
                    <a:lumMod val="75000"/>
                  </a:schemeClr>
                </a:solidFill>
              </a:rPr>
              <a:t>2.86.1.</a:t>
            </a:r>
            <a:r>
              <a:rPr lang="es-419" dirty="0"/>
              <a:t>1.1)</a:t>
            </a:r>
            <a:br>
              <a:rPr lang="es-419" dirty="0"/>
            </a:br>
            <a:r>
              <a:rPr lang="es-419" dirty="0"/>
              <a:t>(                        JN.1.11.1.2)       </a:t>
            </a:r>
            <a:endParaRPr dirty="0"/>
          </a:p>
        </p:txBody>
      </p:sp>
      <p:sp>
        <p:nvSpPr>
          <p:cNvPr id="641" name="Google Shape;641;p16"/>
          <p:cNvSpPr txBox="1"/>
          <p:nvPr/>
        </p:nvSpPr>
        <p:spPr>
          <a:xfrm>
            <a:off x="11546732" y="291830"/>
            <a:ext cx="4187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800">
                <a:solidFill>
                  <a:schemeClr val="dk1"/>
                </a:solidFill>
                <a:latin typeface="Calibri"/>
                <a:ea typeface="Calibri"/>
                <a:cs typeface="Calibri"/>
                <a:sym typeface="Calibri"/>
              </a:rPr>
              <a:t>09</a:t>
            </a:r>
            <a:endParaRPr sz="1800">
              <a:solidFill>
                <a:schemeClr val="dk1"/>
              </a:solidFill>
              <a:latin typeface="Calibri"/>
              <a:ea typeface="Calibri"/>
              <a:cs typeface="Calibri"/>
              <a:sym typeface="Calibri"/>
            </a:endParaRPr>
          </a:p>
        </p:txBody>
      </p:sp>
      <p:sp>
        <p:nvSpPr>
          <p:cNvPr id="642" name="Google Shape;642;p16"/>
          <p:cNvSpPr txBox="1"/>
          <p:nvPr/>
        </p:nvSpPr>
        <p:spPr>
          <a:xfrm>
            <a:off x="5963056" y="6206246"/>
            <a:ext cx="478688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050" dirty="0">
                <a:solidFill>
                  <a:schemeClr val="dk1"/>
                </a:solidFill>
                <a:latin typeface="Calibri"/>
                <a:ea typeface="Calibri"/>
                <a:cs typeface="Calibri"/>
                <a:sym typeface="Calibri"/>
              </a:rPr>
              <a:t>https://www.pango.network/how-does-the-system-work/what-are-pango-lineages/</a:t>
            </a:r>
            <a:endParaRPr dirty="0"/>
          </a:p>
        </p:txBody>
      </p:sp>
    </p:spTree>
    <p:extLst>
      <p:ext uri="{BB962C8B-B14F-4D97-AF65-F5344CB8AC3E}">
        <p14:creationId xmlns:p14="http://schemas.microsoft.com/office/powerpoint/2010/main" val="712550496"/>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109E00-12BE-4688-7176-0A60B61A0F6D}"/>
              </a:ext>
            </a:extLst>
          </p:cNvPr>
          <p:cNvSpPr>
            <a:spLocks noGrp="1"/>
          </p:cNvSpPr>
          <p:nvPr>
            <p:ph type="title"/>
          </p:nvPr>
        </p:nvSpPr>
        <p:spPr/>
        <p:txBody>
          <a:bodyPr/>
          <a:lstStyle/>
          <a:p>
            <a:endParaRPr lang="es-CO"/>
          </a:p>
        </p:txBody>
      </p:sp>
      <p:sp>
        <p:nvSpPr>
          <p:cNvPr id="3" name="Google Shape;265;g20e123b4602_0_640">
            <a:extLst>
              <a:ext uri="{FF2B5EF4-FFF2-40B4-BE49-F238E27FC236}">
                <a16:creationId xmlns:a16="http://schemas.microsoft.com/office/drawing/2014/main" id="{ADA46276-94AC-B6F2-F513-056FBB03411C}"/>
              </a:ext>
            </a:extLst>
          </p:cNvPr>
          <p:cNvSpPr txBox="1"/>
          <p:nvPr/>
        </p:nvSpPr>
        <p:spPr>
          <a:xfrm>
            <a:off x="4315886" y="2824942"/>
            <a:ext cx="3243600" cy="138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Desarrollo de sistema de alerta temprana</a:t>
            </a:r>
            <a:endParaRPr/>
          </a:p>
        </p:txBody>
      </p:sp>
      <p:grpSp>
        <p:nvGrpSpPr>
          <p:cNvPr id="4" name="Google Shape;266;g20e123b4602_0_640">
            <a:extLst>
              <a:ext uri="{FF2B5EF4-FFF2-40B4-BE49-F238E27FC236}">
                <a16:creationId xmlns:a16="http://schemas.microsoft.com/office/drawing/2014/main" id="{0E3E7C38-C0BD-C96C-0AA7-7565DACC4B42}"/>
              </a:ext>
            </a:extLst>
          </p:cNvPr>
          <p:cNvGrpSpPr/>
          <p:nvPr/>
        </p:nvGrpSpPr>
        <p:grpSpPr>
          <a:xfrm>
            <a:off x="2156072" y="2194848"/>
            <a:ext cx="2295900" cy="2971800"/>
            <a:chOff x="1853184" y="1943100"/>
            <a:chExt cx="2295900" cy="2971800"/>
          </a:xfrm>
        </p:grpSpPr>
        <p:grpSp>
          <p:nvGrpSpPr>
            <p:cNvPr id="5" name="Google Shape;267;g20e123b4602_0_640">
              <a:extLst>
                <a:ext uri="{FF2B5EF4-FFF2-40B4-BE49-F238E27FC236}">
                  <a16:creationId xmlns:a16="http://schemas.microsoft.com/office/drawing/2014/main" id="{9AB8F777-6164-5787-766E-7307EBCF53F2}"/>
                </a:ext>
              </a:extLst>
            </p:cNvPr>
            <p:cNvGrpSpPr/>
            <p:nvPr/>
          </p:nvGrpSpPr>
          <p:grpSpPr>
            <a:xfrm>
              <a:off x="2459455" y="3086591"/>
              <a:ext cx="1306375" cy="1304754"/>
              <a:chOff x="3010983" y="4097172"/>
              <a:chExt cx="300675" cy="294082"/>
            </a:xfrm>
          </p:grpSpPr>
          <p:grpSp>
            <p:nvGrpSpPr>
              <p:cNvPr id="8" name="Google Shape;268;g20e123b4602_0_640">
                <a:extLst>
                  <a:ext uri="{FF2B5EF4-FFF2-40B4-BE49-F238E27FC236}">
                    <a16:creationId xmlns:a16="http://schemas.microsoft.com/office/drawing/2014/main" id="{245A3967-BF93-2406-6822-208374BA5C98}"/>
                  </a:ext>
                </a:extLst>
              </p:cNvPr>
              <p:cNvGrpSpPr/>
              <p:nvPr/>
            </p:nvGrpSpPr>
            <p:grpSpPr>
              <a:xfrm>
                <a:off x="3163828" y="4099259"/>
                <a:ext cx="147831" cy="291995"/>
                <a:chOff x="3480096" y="4477614"/>
                <a:chExt cx="159232" cy="314514"/>
              </a:xfrm>
            </p:grpSpPr>
            <p:sp>
              <p:nvSpPr>
                <p:cNvPr id="12" name="Google Shape;269;g20e123b4602_0_640">
                  <a:extLst>
                    <a:ext uri="{FF2B5EF4-FFF2-40B4-BE49-F238E27FC236}">
                      <a16:creationId xmlns:a16="http://schemas.microsoft.com/office/drawing/2014/main" id="{A5272C48-EA6F-0272-01AB-7294A0BF617A}"/>
                    </a:ext>
                  </a:extLst>
                </p:cNvPr>
                <p:cNvSpPr/>
                <p:nvPr/>
              </p:nvSpPr>
              <p:spPr>
                <a:xfrm>
                  <a:off x="3480096" y="4537657"/>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 name="Google Shape;270;g20e123b4602_0_640">
                  <a:extLst>
                    <a:ext uri="{FF2B5EF4-FFF2-40B4-BE49-F238E27FC236}">
                      <a16:creationId xmlns:a16="http://schemas.microsoft.com/office/drawing/2014/main" id="{2B3935B7-BACD-C987-20ED-CD3FD6F12DE7}"/>
                    </a:ext>
                  </a:extLst>
                </p:cNvPr>
                <p:cNvSpPr/>
                <p:nvPr/>
              </p:nvSpPr>
              <p:spPr>
                <a:xfrm>
                  <a:off x="3533937" y="4477614"/>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9" name="Google Shape;271;g20e123b4602_0_640">
                <a:extLst>
                  <a:ext uri="{FF2B5EF4-FFF2-40B4-BE49-F238E27FC236}">
                    <a16:creationId xmlns:a16="http://schemas.microsoft.com/office/drawing/2014/main" id="{38257A4C-D368-1E58-0AB6-646309167487}"/>
                  </a:ext>
                </a:extLst>
              </p:cNvPr>
              <p:cNvGrpSpPr/>
              <p:nvPr/>
            </p:nvGrpSpPr>
            <p:grpSpPr>
              <a:xfrm>
                <a:off x="3010983" y="4097172"/>
                <a:ext cx="118572" cy="294073"/>
                <a:chOff x="3426966" y="4475374"/>
                <a:chExt cx="127717" cy="316753"/>
              </a:xfrm>
            </p:grpSpPr>
            <p:sp>
              <p:nvSpPr>
                <p:cNvPr id="10" name="Google Shape;272;g20e123b4602_0_640">
                  <a:extLst>
                    <a:ext uri="{FF2B5EF4-FFF2-40B4-BE49-F238E27FC236}">
                      <a16:creationId xmlns:a16="http://schemas.microsoft.com/office/drawing/2014/main" id="{C06FCB31-2807-0B94-0ECA-2E055C5FD2CE}"/>
                    </a:ext>
                  </a:extLst>
                </p:cNvPr>
                <p:cNvSpPr/>
                <p:nvPr/>
              </p:nvSpPr>
              <p:spPr>
                <a:xfrm>
                  <a:off x="3426966" y="4535786"/>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 name="Google Shape;273;g20e123b4602_0_640">
                  <a:extLst>
                    <a:ext uri="{FF2B5EF4-FFF2-40B4-BE49-F238E27FC236}">
                      <a16:creationId xmlns:a16="http://schemas.microsoft.com/office/drawing/2014/main" id="{EA6A2E93-C402-B81F-FF41-C2F749CB3C73}"/>
                    </a:ext>
                  </a:extLst>
                </p:cNvPr>
                <p:cNvSpPr/>
                <p:nvPr/>
              </p:nvSpPr>
              <p:spPr>
                <a:xfrm>
                  <a:off x="3464993" y="4475374"/>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sp>
          <p:nvSpPr>
            <p:cNvPr id="6" name="Google Shape;274;g20e123b4602_0_640">
              <a:extLst>
                <a:ext uri="{FF2B5EF4-FFF2-40B4-BE49-F238E27FC236}">
                  <a16:creationId xmlns:a16="http://schemas.microsoft.com/office/drawing/2014/main" id="{AE3FF364-CAB4-36CB-11EF-23A11EF783CE}"/>
                </a:ext>
              </a:extLst>
            </p:cNvPr>
            <p:cNvSpPr txBox="1"/>
            <p:nvPr/>
          </p:nvSpPr>
          <p:spPr>
            <a:xfrm>
              <a:off x="1944742" y="2186592"/>
              <a:ext cx="21789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Vigilancia genómica en pacientes</a:t>
              </a:r>
              <a:endParaRPr/>
            </a:p>
          </p:txBody>
        </p:sp>
        <p:sp>
          <p:nvSpPr>
            <p:cNvPr id="7" name="Google Shape;275;g20e123b4602_0_640">
              <a:extLst>
                <a:ext uri="{FF2B5EF4-FFF2-40B4-BE49-F238E27FC236}">
                  <a16:creationId xmlns:a16="http://schemas.microsoft.com/office/drawing/2014/main" id="{4E156CDE-53F6-9751-56B0-D7ECFAA8BCD4}"/>
                </a:ext>
              </a:extLst>
            </p:cNvPr>
            <p:cNvSpPr/>
            <p:nvPr/>
          </p:nvSpPr>
          <p:spPr>
            <a:xfrm>
              <a:off x="1853184" y="1943100"/>
              <a:ext cx="2295900" cy="2971800"/>
            </a:xfrm>
            <a:prstGeom prst="roundRect">
              <a:avLst>
                <a:gd name="adj" fmla="val 16667"/>
              </a:avLst>
            </a:prstGeom>
            <a:no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4" name="Google Shape;276;g20e123b4602_0_640">
            <a:extLst>
              <a:ext uri="{FF2B5EF4-FFF2-40B4-BE49-F238E27FC236}">
                <a16:creationId xmlns:a16="http://schemas.microsoft.com/office/drawing/2014/main" id="{0C65DE1C-3DB3-7D7C-4D2A-B53E17BD95F8}"/>
              </a:ext>
            </a:extLst>
          </p:cNvPr>
          <p:cNvGrpSpPr/>
          <p:nvPr/>
        </p:nvGrpSpPr>
        <p:grpSpPr>
          <a:xfrm>
            <a:off x="7323323" y="2194848"/>
            <a:ext cx="2296800" cy="2971800"/>
            <a:chOff x="1864933" y="1943100"/>
            <a:chExt cx="2296800" cy="2971800"/>
          </a:xfrm>
        </p:grpSpPr>
        <p:sp>
          <p:nvSpPr>
            <p:cNvPr id="15" name="Google Shape;277;g20e123b4602_0_640">
              <a:extLst>
                <a:ext uri="{FF2B5EF4-FFF2-40B4-BE49-F238E27FC236}">
                  <a16:creationId xmlns:a16="http://schemas.microsoft.com/office/drawing/2014/main" id="{48DA448B-9965-7F74-DAA4-8B2F0D9B4862}"/>
                </a:ext>
              </a:extLst>
            </p:cNvPr>
            <p:cNvSpPr txBox="1"/>
            <p:nvPr/>
          </p:nvSpPr>
          <p:spPr>
            <a:xfrm>
              <a:off x="1973643" y="2186592"/>
              <a:ext cx="20793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err="1">
                  <a:solidFill>
                    <a:schemeClr val="dk1"/>
                  </a:solidFill>
                  <a:latin typeface="Calibri"/>
                  <a:ea typeface="Calibri"/>
                  <a:cs typeface="Calibri"/>
                  <a:sym typeface="Calibri"/>
                </a:rPr>
                <a:t>Vigilancia</a:t>
              </a:r>
              <a:r>
                <a:rPr lang="en-US" sz="1800" b="1" dirty="0">
                  <a:solidFill>
                    <a:schemeClr val="dk1"/>
                  </a:solidFill>
                  <a:latin typeface="Calibri"/>
                  <a:ea typeface="Calibri"/>
                  <a:cs typeface="Calibri"/>
                  <a:sym typeface="Calibri"/>
                </a:rPr>
                <a:t> </a:t>
              </a:r>
              <a:r>
                <a:rPr lang="en-US" sz="1800" b="1" dirty="0" err="1">
                  <a:solidFill>
                    <a:schemeClr val="dk1"/>
                  </a:solidFill>
                  <a:latin typeface="Calibri"/>
                  <a:ea typeface="Calibri"/>
                  <a:cs typeface="Calibri"/>
                  <a:sym typeface="Calibri"/>
                </a:rPr>
                <a:t>genómica</a:t>
              </a:r>
              <a:r>
                <a:rPr lang="en-US" sz="1800" b="1" dirty="0">
                  <a:solidFill>
                    <a:schemeClr val="dk1"/>
                  </a:solidFill>
                  <a:latin typeface="Calibri"/>
                  <a:ea typeface="Calibri"/>
                  <a:cs typeface="Calibri"/>
                  <a:sym typeface="Calibri"/>
                </a:rPr>
                <a:t> </a:t>
              </a:r>
              <a:r>
                <a:rPr lang="en-US" sz="1800" b="1" dirty="0" err="1">
                  <a:solidFill>
                    <a:schemeClr val="dk1"/>
                  </a:solidFill>
                  <a:latin typeface="Calibri"/>
                  <a:ea typeface="Calibri"/>
                  <a:cs typeface="Calibri"/>
                  <a:sym typeface="Calibri"/>
                </a:rPr>
                <a:t>en</a:t>
              </a:r>
              <a:r>
                <a:rPr lang="en-US" sz="1800" b="1" dirty="0">
                  <a:solidFill>
                    <a:schemeClr val="dk1"/>
                  </a:solidFill>
                  <a:latin typeface="Calibri"/>
                  <a:ea typeface="Calibri"/>
                  <a:cs typeface="Calibri"/>
                  <a:sym typeface="Calibri"/>
                </a:rPr>
                <a:t> </a:t>
              </a:r>
              <a:r>
                <a:rPr lang="en-US" sz="1800" b="1" dirty="0" err="1">
                  <a:solidFill>
                    <a:schemeClr val="dk1"/>
                  </a:solidFill>
                  <a:latin typeface="Calibri"/>
                  <a:ea typeface="Calibri"/>
                  <a:cs typeface="Calibri"/>
                  <a:sym typeface="Calibri"/>
                </a:rPr>
                <a:t>vectores</a:t>
              </a:r>
              <a:endParaRPr dirty="0"/>
            </a:p>
          </p:txBody>
        </p:sp>
        <p:sp>
          <p:nvSpPr>
            <p:cNvPr id="16" name="Google Shape;278;g20e123b4602_0_640">
              <a:extLst>
                <a:ext uri="{FF2B5EF4-FFF2-40B4-BE49-F238E27FC236}">
                  <a16:creationId xmlns:a16="http://schemas.microsoft.com/office/drawing/2014/main" id="{3938DEF1-5C7F-BBE9-0331-EE90983CA6B2}"/>
                </a:ext>
              </a:extLst>
            </p:cNvPr>
            <p:cNvSpPr/>
            <p:nvPr/>
          </p:nvSpPr>
          <p:spPr>
            <a:xfrm>
              <a:off x="1864933" y="1943100"/>
              <a:ext cx="2296800" cy="2971800"/>
            </a:xfrm>
            <a:prstGeom prst="roundRect">
              <a:avLst>
                <a:gd name="adj" fmla="val 16667"/>
              </a:avLst>
            </a:prstGeom>
            <a:no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7" name="Google Shape;281;g20e123b4602_0_640">
            <a:extLst>
              <a:ext uri="{FF2B5EF4-FFF2-40B4-BE49-F238E27FC236}">
                <a16:creationId xmlns:a16="http://schemas.microsoft.com/office/drawing/2014/main" id="{743A6C4C-E693-C3E5-55AE-2030727030D3}"/>
              </a:ext>
            </a:extLst>
          </p:cNvPr>
          <p:cNvPicPr preferRelativeResize="0"/>
          <p:nvPr/>
        </p:nvPicPr>
        <p:blipFill rotWithShape="1">
          <a:blip r:embed="rId2">
            <a:alphaModFix/>
          </a:blip>
          <a:srcRect/>
          <a:stretch/>
        </p:blipFill>
        <p:spPr>
          <a:xfrm>
            <a:off x="7537762" y="3118764"/>
            <a:ext cx="1867921" cy="1384995"/>
          </a:xfrm>
          <a:prstGeom prst="rect">
            <a:avLst/>
          </a:prstGeom>
          <a:noFill/>
          <a:ln>
            <a:noFill/>
          </a:ln>
        </p:spPr>
      </p:pic>
    </p:spTree>
    <p:extLst>
      <p:ext uri="{BB962C8B-B14F-4D97-AF65-F5344CB8AC3E}">
        <p14:creationId xmlns:p14="http://schemas.microsoft.com/office/powerpoint/2010/main" val="3674935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2479520871_0_1220"/>
          <p:cNvSpPr txBox="1"/>
          <p:nvPr/>
        </p:nvSpPr>
        <p:spPr>
          <a:xfrm>
            <a:off x="3703187" y="2072049"/>
            <a:ext cx="7766412" cy="3709070"/>
          </a:xfrm>
          <a:prstGeom prst="rect">
            <a:avLst/>
          </a:prstGeom>
          <a:noFill/>
          <a:ln>
            <a:noFill/>
          </a:ln>
        </p:spPr>
        <p:txBody>
          <a:bodyPr spcFirstLastPara="1" wrap="square" lIns="121750" tIns="121750" rIns="121750" bIns="121750" anchor="t" anchorCtr="0">
            <a:spAutoFit/>
          </a:bodyPr>
          <a:lstStyle/>
          <a:p>
            <a:pPr>
              <a:buClr>
                <a:srgbClr val="000000"/>
              </a:buClr>
              <a:buSzPts val="4100"/>
            </a:pPr>
            <a:r>
              <a:rPr lang="es-CO" sz="5460" b="1" dirty="0">
                <a:solidFill>
                  <a:srgbClr val="000000"/>
                </a:solidFill>
                <a:latin typeface="Arial"/>
                <a:ea typeface="Arial"/>
                <a:cs typeface="Arial"/>
                <a:sym typeface="Arial"/>
              </a:rPr>
              <a:t>Gracias</a:t>
            </a:r>
            <a:endParaRPr sz="5460" b="1" dirty="0">
              <a:solidFill>
                <a:srgbClr val="000000"/>
              </a:solidFill>
              <a:latin typeface="Arial"/>
              <a:ea typeface="Arial"/>
              <a:cs typeface="Arial"/>
              <a:sym typeface="Arial"/>
            </a:endParaRPr>
          </a:p>
          <a:p>
            <a:pPr>
              <a:buClr>
                <a:srgbClr val="000000"/>
              </a:buClr>
              <a:buSzPts val="3600"/>
            </a:pPr>
            <a:endParaRPr sz="4794" dirty="0">
              <a:solidFill>
                <a:srgbClr val="000000"/>
              </a:solidFill>
              <a:latin typeface="Arial"/>
              <a:ea typeface="Arial"/>
              <a:cs typeface="Arial"/>
              <a:sym typeface="Arial"/>
            </a:endParaRPr>
          </a:p>
          <a:p>
            <a:pPr>
              <a:buClr>
                <a:srgbClr val="000000"/>
              </a:buClr>
              <a:buSzPts val="2600"/>
            </a:pPr>
            <a:r>
              <a:rPr lang="es-CO" sz="3462" dirty="0">
                <a:solidFill>
                  <a:srgbClr val="000000"/>
                </a:solidFill>
                <a:latin typeface="Arial"/>
                <a:ea typeface="Arial"/>
                <a:cs typeface="Arial"/>
                <a:sym typeface="Arial"/>
              </a:rPr>
              <a:t>Co</a:t>
            </a:r>
            <a:r>
              <a:rPr lang="es-CO" sz="3462" dirty="0"/>
              <a:t>ntact</a:t>
            </a:r>
            <a:r>
              <a:rPr lang="es-CO" sz="3462" dirty="0">
                <a:solidFill>
                  <a:srgbClr val="000000"/>
                </a:solidFill>
                <a:latin typeface="Arial"/>
                <a:ea typeface="Arial"/>
                <a:cs typeface="Arial"/>
                <a:sym typeface="Arial"/>
              </a:rPr>
              <a:t>o</a:t>
            </a:r>
            <a:r>
              <a:rPr lang="es-CO" sz="3462" dirty="0"/>
              <a:t>:</a:t>
            </a:r>
            <a:endParaRPr sz="3462" dirty="0"/>
          </a:p>
          <a:p>
            <a:pPr>
              <a:buClr>
                <a:srgbClr val="000000"/>
              </a:buClr>
              <a:buSzPts val="2600"/>
            </a:pPr>
            <a:r>
              <a:rPr lang="es-CO" sz="3462" dirty="0">
                <a:hlinkClick r:id="rId3"/>
              </a:rPr>
              <a:t>hruiz@ins.gov.co</a:t>
            </a:r>
            <a:r>
              <a:rPr lang="es-CO" sz="3462" dirty="0"/>
              <a:t> </a:t>
            </a:r>
            <a:endParaRPr sz="3462" dirty="0"/>
          </a:p>
          <a:p>
            <a:pPr>
              <a:buClr>
                <a:srgbClr val="000000"/>
              </a:buClr>
              <a:buSzPts val="2600"/>
            </a:pPr>
            <a:r>
              <a:rPr lang="es-CO" sz="3462" dirty="0">
                <a:hlinkClick r:id="rId4">
                  <a:extLst>
                    <a:ext uri="{A12FA001-AC4F-418D-AE19-62706E023703}">
                      <ahyp:hlinkClr xmlns:ahyp="http://schemas.microsoft.com/office/drawing/2018/hyperlinkcolor" val="tx"/>
                    </a:ext>
                  </a:extLst>
                </a:hlinkClick>
              </a:rPr>
              <a:t>hector.genomica@gmail.com</a:t>
            </a:r>
            <a:r>
              <a:rPr lang="es-CO" sz="3462" dirty="0"/>
              <a:t> </a:t>
            </a:r>
            <a:endParaRPr sz="3462" dirty="0"/>
          </a:p>
          <a:p>
            <a:pPr>
              <a:buClr>
                <a:srgbClr val="000000"/>
              </a:buClr>
              <a:buSzPts val="1400"/>
            </a:pPr>
            <a:endParaRPr sz="1864" dirty="0">
              <a:solidFill>
                <a:srgbClr val="000000"/>
              </a:solidFill>
              <a:highlight>
                <a:srgbClr val="FFFF00"/>
              </a:highlight>
              <a:latin typeface="Arial"/>
              <a:ea typeface="Arial"/>
              <a:cs typeface="Arial"/>
              <a:sym typeface="Arial"/>
            </a:endParaRPr>
          </a:p>
        </p:txBody>
      </p:sp>
      <p:pic>
        <p:nvPicPr>
          <p:cNvPr id="131" name="Google Shape;131;g22479520871_0_1220"/>
          <p:cNvPicPr preferRelativeResize="0"/>
          <p:nvPr/>
        </p:nvPicPr>
        <p:blipFill rotWithShape="1">
          <a:blip r:embed="rId5">
            <a:alphaModFix/>
          </a:blip>
          <a:srcRect/>
          <a:stretch/>
        </p:blipFill>
        <p:spPr>
          <a:xfrm>
            <a:off x="7517" y="1322541"/>
            <a:ext cx="3359985" cy="5249976"/>
          </a:xfrm>
          <a:prstGeom prst="rect">
            <a:avLst/>
          </a:prstGeom>
          <a:noFill/>
          <a:ln>
            <a:noFill/>
          </a:ln>
        </p:spPr>
      </p:pic>
      <p:pic>
        <p:nvPicPr>
          <p:cNvPr id="132" name="Google Shape;132;g22479520871_0_1220"/>
          <p:cNvPicPr preferRelativeResize="0"/>
          <p:nvPr/>
        </p:nvPicPr>
        <p:blipFill rotWithShape="1">
          <a:blip r:embed="rId6">
            <a:alphaModFix/>
          </a:blip>
          <a:srcRect/>
          <a:stretch/>
        </p:blipFill>
        <p:spPr>
          <a:xfrm>
            <a:off x="81593" y="46909"/>
            <a:ext cx="1181673" cy="1181673"/>
          </a:xfrm>
          <a:prstGeom prst="rect">
            <a:avLst/>
          </a:prstGeom>
          <a:noFill/>
          <a:ln>
            <a:noFill/>
          </a:ln>
        </p:spPr>
      </p:pic>
      <p:pic>
        <p:nvPicPr>
          <p:cNvPr id="133" name="Google Shape;133;g22479520871_0_1220"/>
          <p:cNvPicPr preferRelativeResize="0"/>
          <p:nvPr/>
        </p:nvPicPr>
        <p:blipFill rotWithShape="1">
          <a:blip r:embed="rId7">
            <a:alphaModFix/>
          </a:blip>
          <a:srcRect/>
          <a:stretch/>
        </p:blipFill>
        <p:spPr>
          <a:xfrm>
            <a:off x="1559567" y="423280"/>
            <a:ext cx="724407" cy="517128"/>
          </a:xfrm>
          <a:prstGeom prst="rect">
            <a:avLst/>
          </a:prstGeom>
          <a:noFill/>
          <a:ln>
            <a:noFill/>
          </a:ln>
        </p:spPr>
      </p:pic>
      <p:pic>
        <p:nvPicPr>
          <p:cNvPr id="134" name="Google Shape;134;g22479520871_0_1220"/>
          <p:cNvPicPr preferRelativeResize="0"/>
          <p:nvPr/>
        </p:nvPicPr>
        <p:blipFill>
          <a:blip r:embed="rId8">
            <a:alphaModFix/>
          </a:blip>
          <a:stretch>
            <a:fillRect/>
          </a:stretch>
        </p:blipFill>
        <p:spPr>
          <a:xfrm>
            <a:off x="2580274" y="531973"/>
            <a:ext cx="1790656" cy="2997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Reglas para nombrar nuevos linajes</a:t>
            </a:r>
          </a:p>
        </p:txBody>
      </p:sp>
      <p:sp>
        <p:nvSpPr>
          <p:cNvPr id="3" name="Marcador de texto 2"/>
          <p:cNvSpPr>
            <a:spLocks noGrp="1"/>
          </p:cNvSpPr>
          <p:nvPr>
            <p:ph type="body" idx="1"/>
          </p:nvPr>
        </p:nvSpPr>
        <p:spPr>
          <a:xfrm>
            <a:off x="827708" y="2320196"/>
            <a:ext cx="3428405" cy="3657600"/>
          </a:xfrm>
        </p:spPr>
        <p:txBody>
          <a:bodyPr>
            <a:normAutofit/>
          </a:bodyPr>
          <a:lstStyle/>
          <a:p>
            <a:r>
              <a:rPr lang="es-CO" dirty="0"/>
              <a:t>Que el linaje guarde una relación evolutiva única.</a:t>
            </a:r>
          </a:p>
          <a:p>
            <a:pPr marL="127000" indent="0">
              <a:buNone/>
            </a:pPr>
            <a:endParaRPr lang="es-CO" dirty="0"/>
          </a:p>
          <a:p>
            <a:r>
              <a:rPr lang="es-CO" dirty="0"/>
              <a:t>Evidencia epidemiológica (aumento en su prevalencia)</a:t>
            </a:r>
          </a:p>
          <a:p>
            <a:endParaRPr lang="es-CO" dirty="0"/>
          </a:p>
          <a:p>
            <a:r>
              <a:rPr lang="es-CO" dirty="0"/>
              <a:t>Mutaciones adicionales sobre el linaje parental.</a:t>
            </a:r>
          </a:p>
          <a:p>
            <a:endParaRPr lang="es-CO" dirty="0"/>
          </a:p>
          <a:p>
            <a:r>
              <a:rPr lang="es-CO" dirty="0"/>
              <a:t>Secuencias de buena calidad depositadas en bases de datos públicas</a:t>
            </a:r>
          </a:p>
        </p:txBody>
      </p:sp>
      <p:pic>
        <p:nvPicPr>
          <p:cNvPr id="4" name="Imagen 3"/>
          <p:cNvPicPr>
            <a:picLocks noChangeAspect="1"/>
          </p:cNvPicPr>
          <p:nvPr/>
        </p:nvPicPr>
        <p:blipFill>
          <a:blip r:embed="rId3"/>
          <a:stretch>
            <a:fillRect/>
          </a:stretch>
        </p:blipFill>
        <p:spPr>
          <a:xfrm>
            <a:off x="4266605" y="1795770"/>
            <a:ext cx="6817032" cy="4663885"/>
          </a:xfrm>
          <a:prstGeom prst="rect">
            <a:avLst/>
          </a:prstGeom>
        </p:spPr>
      </p:pic>
      <p:sp>
        <p:nvSpPr>
          <p:cNvPr id="5" name="CuadroTexto 4"/>
          <p:cNvSpPr txBox="1"/>
          <p:nvPr/>
        </p:nvSpPr>
        <p:spPr>
          <a:xfrm>
            <a:off x="0" y="6207625"/>
            <a:ext cx="4079963" cy="276999"/>
          </a:xfrm>
          <a:prstGeom prst="rect">
            <a:avLst/>
          </a:prstGeom>
          <a:noFill/>
        </p:spPr>
        <p:txBody>
          <a:bodyPr wrap="none" rtlCol="0">
            <a:spAutoFit/>
          </a:bodyPr>
          <a:lstStyle/>
          <a:p>
            <a:r>
              <a:rPr lang="es-CO" sz="1200" dirty="0"/>
              <a:t>https://github.com/cov-lineages/pango-designation/issues</a:t>
            </a:r>
          </a:p>
        </p:txBody>
      </p:sp>
    </p:spTree>
    <p:extLst>
      <p:ext uri="{BB962C8B-B14F-4D97-AF65-F5344CB8AC3E}">
        <p14:creationId xmlns:p14="http://schemas.microsoft.com/office/powerpoint/2010/main" val="64082902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646"/>
        <p:cNvGrpSpPr/>
        <p:nvPr/>
      </p:nvGrpSpPr>
      <p:grpSpPr>
        <a:xfrm>
          <a:off x="0" y="0"/>
          <a:ext cx="0" cy="0"/>
          <a:chOff x="0" y="0"/>
          <a:chExt cx="0" cy="0"/>
        </a:xfrm>
      </p:grpSpPr>
      <p:pic>
        <p:nvPicPr>
          <p:cNvPr id="647" name="Google Shape;647;p17"/>
          <p:cNvPicPr preferRelativeResize="0"/>
          <p:nvPr/>
        </p:nvPicPr>
        <p:blipFill rotWithShape="1">
          <a:blip r:embed="rId4">
            <a:alphaModFix/>
          </a:blip>
          <a:srcRect/>
          <a:stretch/>
        </p:blipFill>
        <p:spPr>
          <a:xfrm>
            <a:off x="5485982" y="2165684"/>
            <a:ext cx="6222960" cy="3924234"/>
          </a:xfrm>
          <a:prstGeom prst="rect">
            <a:avLst/>
          </a:prstGeom>
          <a:noFill/>
          <a:ln>
            <a:noFill/>
          </a:ln>
        </p:spPr>
      </p:pic>
      <p:sp>
        <p:nvSpPr>
          <p:cNvPr id="648" name="Google Shape;648;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Arial"/>
              <a:buNone/>
            </a:pPr>
            <a:r>
              <a:rPr lang="es-419"/>
              <a:t>Clasificación de linajes</a:t>
            </a:r>
            <a:endParaRPr/>
          </a:p>
        </p:txBody>
      </p:sp>
      <p:sp>
        <p:nvSpPr>
          <p:cNvPr id="649" name="Google Shape;649;p1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127000" algn="l" rtl="0">
              <a:lnSpc>
                <a:spcPct val="90000"/>
              </a:lnSpc>
              <a:spcBef>
                <a:spcPts val="0"/>
              </a:spcBef>
              <a:spcAft>
                <a:spcPts val="0"/>
              </a:spcAft>
              <a:buClr>
                <a:schemeClr val="dk1"/>
              </a:buClr>
              <a:buSzPts val="1600"/>
              <a:buNone/>
            </a:pPr>
            <a:endParaRPr/>
          </a:p>
        </p:txBody>
      </p:sp>
      <p:pic>
        <p:nvPicPr>
          <p:cNvPr id="650" name="Google Shape;650;p17"/>
          <p:cNvPicPr preferRelativeResize="0"/>
          <p:nvPr/>
        </p:nvPicPr>
        <p:blipFill rotWithShape="1">
          <a:blip r:embed="rId5">
            <a:alphaModFix/>
          </a:blip>
          <a:srcRect/>
          <a:stretch/>
        </p:blipFill>
        <p:spPr>
          <a:xfrm>
            <a:off x="748914" y="4602101"/>
            <a:ext cx="2315074" cy="1223229"/>
          </a:xfrm>
          <a:prstGeom prst="rect">
            <a:avLst/>
          </a:prstGeom>
          <a:noFill/>
          <a:ln>
            <a:noFill/>
          </a:ln>
        </p:spPr>
      </p:pic>
      <p:pic>
        <p:nvPicPr>
          <p:cNvPr id="651" name="Google Shape;651;p17"/>
          <p:cNvPicPr preferRelativeResize="0"/>
          <p:nvPr/>
        </p:nvPicPr>
        <p:blipFill rotWithShape="1">
          <a:blip r:embed="rId6">
            <a:alphaModFix/>
          </a:blip>
          <a:srcRect/>
          <a:stretch/>
        </p:blipFill>
        <p:spPr>
          <a:xfrm>
            <a:off x="2916843" y="3342290"/>
            <a:ext cx="1226955" cy="1306434"/>
          </a:xfrm>
          <a:prstGeom prst="rect">
            <a:avLst/>
          </a:prstGeom>
          <a:noFill/>
          <a:ln>
            <a:noFill/>
          </a:ln>
        </p:spPr>
      </p:pic>
      <p:pic>
        <p:nvPicPr>
          <p:cNvPr id="652" name="Google Shape;652;p17"/>
          <p:cNvPicPr preferRelativeResize="0"/>
          <p:nvPr/>
        </p:nvPicPr>
        <p:blipFill rotWithShape="1">
          <a:blip r:embed="rId7">
            <a:alphaModFix/>
          </a:blip>
          <a:srcRect/>
          <a:stretch/>
        </p:blipFill>
        <p:spPr>
          <a:xfrm>
            <a:off x="996073" y="2358825"/>
            <a:ext cx="1444012" cy="1382857"/>
          </a:xfrm>
          <a:prstGeom prst="rect">
            <a:avLst/>
          </a:prstGeom>
          <a:noFill/>
          <a:ln>
            <a:noFill/>
          </a:ln>
        </p:spPr>
      </p:pic>
      <p:sp>
        <p:nvSpPr>
          <p:cNvPr id="653" name="Google Shape;653;p17"/>
          <p:cNvSpPr txBox="1"/>
          <p:nvPr/>
        </p:nvSpPr>
        <p:spPr>
          <a:xfrm>
            <a:off x="11546732" y="291830"/>
            <a:ext cx="4187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654" name="Google Shape;654;p17"/>
          <p:cNvSpPr txBox="1"/>
          <p:nvPr/>
        </p:nvSpPr>
        <p:spPr>
          <a:xfrm>
            <a:off x="5963056" y="6206246"/>
            <a:ext cx="478688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050">
                <a:solidFill>
                  <a:schemeClr val="dk1"/>
                </a:solidFill>
                <a:latin typeface="Calibri"/>
                <a:ea typeface="Calibri"/>
                <a:cs typeface="Calibri"/>
                <a:sym typeface="Calibri"/>
              </a:rPr>
              <a:t>https://www.pango.network/how-does-the-system-work/what-are-pango-lineages/</a:t>
            </a:r>
            <a:endParaRPr/>
          </a:p>
        </p:txBody>
      </p:sp>
    </p:spTree>
    <p:extLst>
      <p:ext uri="{BB962C8B-B14F-4D97-AF65-F5344CB8AC3E}">
        <p14:creationId xmlns:p14="http://schemas.microsoft.com/office/powerpoint/2010/main" val="76893455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¿Cómo asigna linajes </a:t>
            </a:r>
            <a:r>
              <a:rPr lang="es-CO" dirty="0" err="1"/>
              <a:t>Pangolin</a:t>
            </a:r>
            <a:r>
              <a:rPr lang="es-CO" dirty="0"/>
              <a:t> a mis secuencias?</a:t>
            </a:r>
          </a:p>
        </p:txBody>
      </p:sp>
      <p:sp>
        <p:nvSpPr>
          <p:cNvPr id="3" name="Marcador de texto 2"/>
          <p:cNvSpPr>
            <a:spLocks noGrp="1"/>
          </p:cNvSpPr>
          <p:nvPr>
            <p:ph type="body" sz="quarter" idx="10"/>
          </p:nvPr>
        </p:nvSpPr>
        <p:spPr/>
        <p:txBody>
          <a:bodyPr>
            <a:normAutofit/>
          </a:bodyPr>
          <a:lstStyle/>
          <a:p>
            <a:r>
              <a:rPr lang="es-ES" sz="1800" b="1" dirty="0" err="1">
                <a:latin typeface="Arial" panose="020B0604020202020204" pitchFamily="34" charset="0"/>
                <a:cs typeface="Arial" panose="020B0604020202020204" pitchFamily="34" charset="0"/>
              </a:rPr>
              <a:t>UShER</a:t>
            </a:r>
            <a:r>
              <a:rPr lang="es-ES" sz="1800" b="1" dirty="0">
                <a:latin typeface="Arial" panose="020B0604020202020204" pitchFamily="34" charset="0"/>
                <a:cs typeface="Arial" panose="020B0604020202020204" pitchFamily="34" charset="0"/>
              </a:rPr>
              <a:t> – Ubicación en filogenia</a:t>
            </a:r>
          </a:p>
          <a:p>
            <a:pPr marL="0" indent="0">
              <a:buNone/>
            </a:pPr>
            <a:r>
              <a:rPr lang="es-ES" sz="1800" dirty="0">
                <a:latin typeface="Arial" panose="020B0604020202020204" pitchFamily="34" charset="0"/>
                <a:cs typeface="Arial" panose="020B0604020202020204" pitchFamily="34" charset="0"/>
              </a:rPr>
              <a:t>Asigna una probabilidad a la asignación del vecino más cercano con máxima parsimonia (mínimo número de cambios)</a:t>
            </a:r>
            <a:endParaRPr lang="es-CO" sz="1800" dirty="0">
              <a:latin typeface="Arial" panose="020B0604020202020204" pitchFamily="34" charset="0"/>
              <a:cs typeface="Arial" panose="020B0604020202020204" pitchFamily="34" charset="0"/>
            </a:endParaRPr>
          </a:p>
        </p:txBody>
      </p:sp>
      <p:sp>
        <p:nvSpPr>
          <p:cNvPr id="5" name="Marcador de texto 2"/>
          <p:cNvSpPr txBox="1">
            <a:spLocks/>
          </p:cNvSpPr>
          <p:nvPr/>
        </p:nvSpPr>
        <p:spPr>
          <a:xfrm>
            <a:off x="6664912" y="2550025"/>
            <a:ext cx="5270924"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b="1" dirty="0" err="1"/>
              <a:t>PangoLEARN</a:t>
            </a:r>
            <a:r>
              <a:rPr lang="es-ES" sz="1800" b="1" dirty="0"/>
              <a:t> - Árboles de decisión</a:t>
            </a:r>
          </a:p>
          <a:p>
            <a:pPr marL="0" indent="0">
              <a:buNone/>
            </a:pPr>
            <a:r>
              <a:rPr lang="es-ES" sz="1800" dirty="0"/>
              <a:t>Decisiones condicionales en una estructura jerárquica. </a:t>
            </a:r>
          </a:p>
          <a:p>
            <a:pPr marL="0" indent="0">
              <a:buNone/>
            </a:pPr>
            <a:r>
              <a:rPr lang="es-ES" sz="1800" dirty="0"/>
              <a:t>La información viene de filogenias, por lo que la estructura jerárquica replica este comportamiento</a:t>
            </a:r>
            <a:r>
              <a:rPr lang="es-ES" dirty="0"/>
              <a:t>.</a:t>
            </a:r>
          </a:p>
        </p:txBody>
      </p:sp>
      <p:pic>
        <p:nvPicPr>
          <p:cNvPr id="3076" name="Picture 4" descr="decision tree"/>
          <p:cNvPicPr>
            <a:picLocks noChangeAspect="1" noChangeArrowheads="1"/>
          </p:cNvPicPr>
          <p:nvPr/>
        </p:nvPicPr>
        <p:blipFill>
          <a:blip r:embed="rId3" cstate="hqprint">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7393799" y="4208101"/>
            <a:ext cx="3600000" cy="17953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132129" y="707425"/>
            <a:ext cx="1444012" cy="1382857"/>
          </a:xfrm>
          <a:prstGeom prst="rect">
            <a:avLst/>
          </a:prstGeom>
        </p:spPr>
      </p:pic>
      <p:sp>
        <p:nvSpPr>
          <p:cNvPr id="9" name="CuadroTexto 8"/>
          <p:cNvSpPr txBox="1"/>
          <p:nvPr/>
        </p:nvSpPr>
        <p:spPr>
          <a:xfrm>
            <a:off x="11546732" y="291830"/>
            <a:ext cx="418704" cy="369332"/>
          </a:xfrm>
          <a:prstGeom prst="rect">
            <a:avLst/>
          </a:prstGeom>
          <a:noFill/>
        </p:spPr>
        <p:txBody>
          <a:bodyPr wrap="none" rtlCol="0">
            <a:spAutoFit/>
          </a:bodyPr>
          <a:lstStyle/>
          <a:p>
            <a:r>
              <a:rPr lang="es-CO" dirty="0"/>
              <a:t>12</a:t>
            </a:r>
          </a:p>
        </p:txBody>
      </p:sp>
      <p:pic>
        <p:nvPicPr>
          <p:cNvPr id="4" name="Imagen 3"/>
          <p:cNvPicPr>
            <a:picLocks noChangeAspect="1"/>
          </p:cNvPicPr>
          <p:nvPr/>
        </p:nvPicPr>
        <p:blipFill>
          <a:blip r:embed="rId5"/>
          <a:stretch>
            <a:fillRect/>
          </a:stretch>
        </p:blipFill>
        <p:spPr>
          <a:xfrm>
            <a:off x="383663" y="4208101"/>
            <a:ext cx="5753901" cy="2006173"/>
          </a:xfrm>
          <a:prstGeom prst="rect">
            <a:avLst/>
          </a:prstGeom>
        </p:spPr>
      </p:pic>
    </p:spTree>
    <p:extLst>
      <p:ext uri="{BB962C8B-B14F-4D97-AF65-F5344CB8AC3E}">
        <p14:creationId xmlns:p14="http://schemas.microsoft.com/office/powerpoint/2010/main" val="376905696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4154</TotalTime>
  <Words>1661</Words>
  <Application>Microsoft Office PowerPoint</Application>
  <PresentationFormat>Panorámica</PresentationFormat>
  <Paragraphs>240</Paragraphs>
  <Slides>61</Slides>
  <Notes>8</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61</vt:i4>
      </vt:variant>
    </vt:vector>
  </HeadingPairs>
  <TitlesOfParts>
    <vt:vector size="71" baseType="lpstr">
      <vt:lpstr>Abadi</vt:lpstr>
      <vt:lpstr>Arial</vt:lpstr>
      <vt:lpstr>Arial Black</vt:lpstr>
      <vt:lpstr>Calibri</vt:lpstr>
      <vt:lpstr>Calibri Light</vt:lpstr>
      <vt:lpstr>Helvetica</vt:lpstr>
      <vt:lpstr>Helvetica Neue Light</vt:lpstr>
      <vt:lpstr>Inter</vt:lpstr>
      <vt:lpstr>Roboto Mono</vt:lpstr>
      <vt:lpstr>Tema de Office</vt:lpstr>
      <vt:lpstr>Presentación de PowerPoint</vt:lpstr>
      <vt:lpstr>Presentación de PowerPoint</vt:lpstr>
      <vt:lpstr>SARS-CoV-2</vt:lpstr>
      <vt:lpstr>Una aproximación de los brotes</vt:lpstr>
      <vt:lpstr>Los virus están en evolución constante</vt:lpstr>
      <vt:lpstr>Nomenclatura de linajes</vt:lpstr>
      <vt:lpstr>Reglas para nombrar nuevos linajes</vt:lpstr>
      <vt:lpstr>Clasificación de linajes</vt:lpstr>
      <vt:lpstr>¿Cómo asigna linajes Pangolin a mis secuencias?</vt:lpstr>
      <vt:lpstr>Scorpio – Apoyo a la asignación de VOCs</vt:lpstr>
      <vt:lpstr>VOI</vt:lpstr>
      <vt:lpstr>VUM</vt:lpstr>
      <vt:lpstr>Una sopa de variantes y apodos de twitter</vt:lpstr>
      <vt:lpstr>Se observa convergencia de mutaciones</vt:lpstr>
      <vt:lpstr>Recombinación</vt:lpstr>
      <vt:lpstr>Detección de recombinantes</vt:lpstr>
      <vt:lpstr>Detección de recombinantes</vt:lpstr>
      <vt:lpstr>Infecciones persistentes</vt:lpstr>
      <vt:lpstr>Infecciones crónicas</vt:lpstr>
      <vt:lpstr>Nextclade v.3.8.2</vt:lpstr>
      <vt:lpstr>Nextstrain y Nextclade</vt:lpstr>
      <vt:lpstr>Aplicativo web y de línea de comandos</vt:lpstr>
      <vt:lpstr>¿Qué información reporta?</vt:lpstr>
      <vt:lpstr>Datasets de Nextclade</vt:lpstr>
      <vt:lpstr>Datasets de Nextclade</vt:lpstr>
      <vt:lpstr>Panel de resultados – SARS-CoV-2</vt:lpstr>
      <vt:lpstr>Control de calidad</vt:lpstr>
      <vt:lpstr>Panel de resultados – SARS-CoV-2</vt:lpstr>
      <vt:lpstr>Panel de filogenia – SARS-CoV-2</vt:lpstr>
      <vt:lpstr>Presentación de PowerPoint</vt:lpstr>
      <vt:lpstr>Ahora probemos Nextclade</vt:lpstr>
      <vt:lpstr>Este árbol no reemplaza un análisis filogenético</vt:lpstr>
      <vt:lpstr>Presentación de PowerPoint</vt:lpstr>
      <vt:lpstr>Explorar nodos y ramas</vt:lpstr>
      <vt:lpstr>Activar anotaciones – rastrear cambios</vt:lpstr>
      <vt:lpstr>Filtros por características y genotipos</vt:lpstr>
      <vt:lpstr>Exportar archivos de resultados</vt:lpstr>
      <vt:lpstr>Información adicional en la tabla</vt:lpstr>
      <vt:lpstr>Auspice – Visualización interactiva</vt:lpstr>
      <vt:lpstr>Auspice – Visualización interactiva</vt:lpstr>
      <vt:lpstr>Recursos</vt:lpstr>
      <vt:lpstr>Virus sincitial respiratorio humano</vt:lpstr>
      <vt:lpstr>Presentación de PowerPoint</vt:lpstr>
      <vt:lpstr>Otros virus en Nextclade</vt:lpstr>
      <vt:lpstr>Presentación de PowerPoint</vt:lpstr>
      <vt:lpstr>Presentación de PowerPoint</vt:lpstr>
      <vt:lpstr>Presentación de PowerPoint</vt:lpstr>
      <vt:lpstr>4 Serotipos de dengue en humanos</vt:lpstr>
      <vt:lpstr>Secuencias de dengue en bases de datos</vt:lpstr>
      <vt:lpstr>Genotipos definidos previamente son útiles pero no suficientes</vt:lpstr>
      <vt:lpstr>Presentación de PowerPoint</vt:lpstr>
      <vt:lpstr>Mejor resolución geográfica con linajes</vt:lpstr>
      <vt:lpstr>Presentación de PowerPoint</vt:lpstr>
      <vt:lpstr>Reglas para definir nuevos linajes</vt:lpstr>
      <vt:lpstr>Designación de mis secuencias</vt:lpstr>
      <vt:lpstr>Nextclade</vt:lpstr>
      <vt:lpstr>Presentación de PowerPoint</vt:lpstr>
      <vt:lpstr>Presentación de PowerPoint</vt:lpstr>
      <vt:lpstr>Filogenia por serotipo a nivel de linaje</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Secuenciación de Amplicones y Metagenómica</dc:title>
  <dc:creator>Hector Alejandro Ruiz</dc:creator>
  <cp:lastModifiedBy>Héctor Ruiz</cp:lastModifiedBy>
  <cp:revision>61</cp:revision>
  <dcterms:created xsi:type="dcterms:W3CDTF">2023-05-13T02:42:55Z</dcterms:created>
  <dcterms:modified xsi:type="dcterms:W3CDTF">2024-09-27T00:00:51Z</dcterms:modified>
</cp:coreProperties>
</file>